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1.jpeg" ContentType="image/jpe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Revelation is a bookend with Genesis / OT.</a:t>
            </a:r>
          </a:p>
          <a:p>
            <a:pPr lvl="1" marL="457200" indent="-228600">
              <a:buSzPct val="100000"/>
              <a:buChar char="•"/>
            </a:pPr>
            <a:r>
              <a:t>Matthew opens with genealogy of Jesus son of David, son of Abraham,</a:t>
            </a:r>
          </a:p>
          <a:p>
            <a:pPr lvl="2" marL="685800" indent="-228600">
              <a:buSzPct val="100000"/>
              <a:buChar char="•"/>
            </a:pPr>
            <a:r>
              <a:t>Who are David and Abraham? Are they important? Two of the biggest names in OT!</a:t>
            </a:r>
          </a:p>
          <a:p>
            <a:pPr lvl="2" marL="685800" indent="-228600">
              <a:buSzPct val="100000"/>
              <a:buChar char="•"/>
            </a:pPr>
            <a:r>
              <a:t>Why is Moses left out? Important.</a:t>
            </a:r>
          </a:p>
          <a:p>
            <a:pPr lvl="1" marL="457200" indent="-228600">
              <a:buSzPct val="100000"/>
              <a:buChar char="•"/>
            </a:pPr>
            <a:r>
              <a:t>David appears in last chapter of NT. Jesus is not just the descendent — he is The Root of David (Revelation 22:16).</a:t>
            </a:r>
          </a:p>
          <a:p>
            <a:pPr lvl="2" marL="685800" indent="-228600">
              <a:buSzPct val="100000"/>
              <a:buChar char="•"/>
            </a:pPr>
            <a:r>
              <a:t>Answers Jesus’ riddle to the scribes in Matthew 22:42 concerning Psalm 110:1.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Allusion to virgin birth?</a:t>
            </a:r>
          </a:p>
          <a:p>
            <a:pPr lvl="1" marL="457200" indent="-228600">
              <a:buSzPct val="100000"/>
              <a:buChar char="•"/>
            </a:pPr>
            <a:r>
              <a:t>Typically “the seed” is supplied by the male (Abraham Genesis 12:7, 13:6; Galations 3:16,16), but the child comes “the seed” of the woman.</a:t>
            </a:r>
          </a:p>
          <a:p>
            <a:pPr marL="228600" indent="-228600">
              <a:buSzPct val="100000"/>
              <a:buChar char="•"/>
            </a:pPr>
            <a:r>
              <a:t>Historically woman have frequently had to bear the burden of childbirth often died (and/or their child) under horrific conditions.</a:t>
            </a:r>
          </a:p>
          <a:p>
            <a:pPr lvl="1" marL="457200" indent="-228600">
              <a:buSzPct val="100000"/>
              <a:buChar char="•"/>
            </a:pPr>
            <a:r>
              <a:t>https://ourworldindata.org/child-mortality</a:t>
            </a:r>
          </a:p>
          <a:p>
            <a:pPr lvl="1" marL="457200" indent="-228600">
              <a:buSzPct val="100000"/>
              <a:buChar char="•"/>
            </a:pPr>
            <a:r>
              <a:t>Often women have had oppressive husbands who dictated perpetual pregnancies.</a:t>
            </a:r>
          </a:p>
          <a:p>
            <a:pPr lvl="1" marL="457200" indent="-228600">
              <a:buSzPct val="100000"/>
              <a:buChar char="•"/>
            </a:pPr>
            <a:r>
              <a:t>Pain may be more from raising and protecting child in cruel world.</a:t>
            </a:r>
          </a:p>
          <a:p>
            <a:pPr lvl="1" marL="457200" indent="-228600">
              <a:buSzPct val="100000"/>
              <a:buChar char="•"/>
            </a:pPr>
            <a:r>
              <a:t>Simeon’s message to Mary </a:t>
            </a:r>
            <a:r>
              <a:rPr i="1"/>
              <a:t>“a sword will pierce through your own soul”</a:t>
            </a:r>
            <a:r>
              <a:t> Luke 2:35,</a:t>
            </a:r>
          </a:p>
          <a:p>
            <a:pPr marL="228600" indent="-228600">
              <a:buSzPct val="100000"/>
              <a:buChar char="•"/>
            </a:pPr>
            <a:r>
              <a:t>Eve “saved” through childbearing 1 Timothy 3:15.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Tribulation : Daniel 12:1, Day of The Lord (Isaiah 13:6-9), Jacob’s (Israel)’s Trouble (Jeremiah 30:7; Daniel 12:1)</a:t>
            </a:r>
          </a:p>
          <a:p>
            <a:pPr lvl="1" marL="457200" indent="-228600">
              <a:buSzPct val="100000"/>
              <a:buChar char="•"/>
            </a:pPr>
            <a:r>
              <a:t>Last 3 1/2 years is tribulation for Israel (Jacob, “thy people” - Dan 12:1), where they will be protected and delivered</a:t>
            </a:r>
          </a:p>
          <a:p>
            <a:pPr lvl="1" marL="457200" indent="-228600">
              <a:buSzPct val="100000"/>
              <a:buChar char="•"/>
            </a:pPr>
            <a:r>
              <a:t>Last half of Daniel’s 70th week which concerns “they people” = Israel</a:t>
            </a:r>
          </a:p>
          <a:p>
            <a:pPr lvl="1" marL="457200" indent="-228600">
              <a:buSzPct val="100000"/>
              <a:buChar char="•"/>
            </a:pPr>
            <a:r>
              <a:t>After war in heaven, Satan and his demons cast to earth (Luke 10:18?)</a:t>
            </a:r>
          </a:p>
          <a:p>
            <a:pPr marL="228600" indent="-228600">
              <a:buSzPct val="100000"/>
              <a:buChar char="•"/>
            </a:pPr>
            <a:r>
              <a:t>Tribulation lasts 7 years (1 week, Daniel 9)</a:t>
            </a:r>
          </a:p>
          <a:p>
            <a:pPr lvl="1" marL="457200" indent="-228600">
              <a:buSzPct val="100000"/>
              <a:buChar char="•"/>
            </a:pPr>
            <a:r>
              <a:t>Great Tribulation: Last Half = 3 1/2 Years: 42 Months (11:2), “times, times, and half a time” (Daniel 7:25, 12:7, Rev 12:14), “half a week” (Daniel 9:26), 1260 days (11:3, 12:6)</a:t>
            </a:r>
          </a:p>
          <a:p>
            <a:pPr lvl="1" marL="457200" indent="-228600">
              <a:buSzPct val="100000"/>
              <a:buChar char="•"/>
            </a:pPr>
            <a:r>
              <a:t>Max fury from God and Satan.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3" name="Shape 1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228600" indent="-228600">
              <a:buSzPct val="100000"/>
              <a:buChar char="•"/>
            </a:lvl1pPr>
          </a:lstStyle>
          <a:p>
            <a:pPr/>
            <a:r>
              <a:t>The Woman, The Serpent (Dragon), and the Woman’s Seed (Male Child) are the same character’s from Genesis 3 which describes the Fall of man and alludes to the future defeat of Satan.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5" name="Shape 1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228600" indent="-228600">
              <a:buSzPct val="100000"/>
              <a:buChar char="•"/>
            </a:lvl1pPr>
          </a:lstStyle>
          <a:p>
            <a:pPr/>
            <a:r>
              <a:t>https://en.wikipedia.org/wiki/Timeline_of_antisemitism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0" name="Shape 1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Satan is not presently in Hell and will be the lowest creature there when cast into the Lake of Fire.</a:t>
            </a:r>
          </a:p>
          <a:p>
            <a:pPr lvl="1" marL="457200" indent="-228600">
              <a:buSzPct val="100000"/>
              <a:buChar char="•"/>
            </a:pPr>
            <a:r>
              <a:t>Fallen Cherub — still has access to Heaven — will be cast out of Heaven to Earth.</a:t>
            </a:r>
          </a:p>
          <a:p>
            <a:pPr lvl="1" marL="457200" indent="-228600">
              <a:buSzPct val="100000"/>
              <a:buChar char="•"/>
            </a:pPr>
            <a:r>
              <a:t>John 12:31, Heb 2:14, Col 2:14— ruler of this world has been “cast out,” “destroyed” and “defeated” at the cross, but he is still awaiting his execution.</a:t>
            </a:r>
          </a:p>
          <a:p>
            <a:pPr marL="228600" indent="-228600">
              <a:buSzPct val="100000"/>
              <a:buChar char="•"/>
            </a:pPr>
            <a:r>
              <a:t>Michael fought Prince of Persia — Daniel 10:13.</a:t>
            </a:r>
          </a:p>
          <a:p>
            <a:pPr marL="228600" indent="-228600">
              <a:buSzPct val="100000"/>
              <a:buChar char="•"/>
            </a:pPr>
            <a:r>
              <a:t>1 Thess 4 — archangel blows the trumpet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5" name="Shape 1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Matthew 25 : Sheep: Gentiles that help Israel.</a:t>
            </a:r>
          </a:p>
          <a:p>
            <a:pPr marL="228600" indent="-228600">
              <a:buSzPct val="100000"/>
              <a:buChar char="•"/>
            </a:pPr>
            <a:r>
              <a:t>Revelation 13 : those who don’t have the mark of the beast will not be able to buy or sell.</a:t>
            </a:r>
          </a:p>
          <a:p>
            <a:pPr marL="228600" indent="-228600">
              <a:buSzPct val="100000"/>
              <a:buChar char="•"/>
            </a:pPr>
            <a:r>
              <a:t>The horn prevailed over the saints Daniel 7:13</a:t>
            </a:r>
          </a:p>
          <a:p>
            <a:pPr marL="228600" indent="-228600">
              <a:buSzPct val="100000"/>
              <a:buChar char="•"/>
            </a:pPr>
            <a:r>
              <a:t>Flood “figurative” of an army?</a:t>
            </a:r>
          </a:p>
          <a:p>
            <a:pPr marL="228600" indent="-228600">
              <a:buSzPct val="100000"/>
              <a:buChar char="•"/>
            </a:pPr>
            <a:r>
              <a:t>Earth opened up and swallowed those who were part of Korah’s rebellion (Numbers 16:31)</a:t>
            </a:r>
          </a:p>
          <a:p>
            <a:pPr lvl="1" marL="457200" indent="-228600">
              <a:buSzPct val="100000"/>
              <a:buChar char="•"/>
            </a:pPr>
            <a:r>
              <a:t>Earthquake? Revelation 6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95986"/>
            <a:ext cx="10464800" cy="6350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buClrTx/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buClrTx/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buClrTx/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buClrTx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>
                <a:latin typeface="Times"/>
                <a:ea typeface="Times"/>
                <a:cs typeface="Times"/>
                <a:sym typeface="Times"/>
              </a:defRPr>
            </a:lvl1pPr>
            <a:lvl2pPr marL="685800" indent="-342900">
              <a:spcBef>
                <a:spcPts val="3200"/>
              </a:spcBef>
              <a:buClrTx/>
              <a:defRPr sz="2800">
                <a:latin typeface="Times"/>
                <a:ea typeface="Times"/>
                <a:cs typeface="Times"/>
                <a:sym typeface="Times"/>
              </a:defRPr>
            </a:lvl2pPr>
            <a:lvl3pPr marL="1028700" indent="-342900">
              <a:spcBef>
                <a:spcPts val="3200"/>
              </a:spcBef>
              <a:buClrTx/>
              <a:defRPr sz="2800">
                <a:latin typeface="Times"/>
                <a:ea typeface="Times"/>
                <a:cs typeface="Times"/>
                <a:sym typeface="Times"/>
              </a:defRPr>
            </a:lvl3pPr>
            <a:lvl4pPr marL="1371600" indent="-342900">
              <a:spcBef>
                <a:spcPts val="3200"/>
              </a:spcBef>
              <a:buClrTx/>
              <a:defRPr sz="2800">
                <a:latin typeface="Times"/>
                <a:ea typeface="Times"/>
                <a:cs typeface="Times"/>
                <a:sym typeface="Times"/>
              </a:defRPr>
            </a:lvl4pPr>
            <a:lvl5pPr marL="1714500" indent="-342900">
              <a:spcBef>
                <a:spcPts val="3200"/>
              </a:spcBef>
              <a:buClrTx/>
              <a:defRPr sz="2800"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buClrTx/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buClrTx/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buClrTx/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buClrTx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Times"/>
          <a:ea typeface="Times"/>
          <a:cs typeface="Times"/>
          <a:sym typeface="Times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Seed of the Woman vs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379729">
              <a:defRPr sz="5200"/>
            </a:pPr>
            <a:r>
              <a:t>The Seed of the Woman</a:t>
            </a:r>
            <a:br/>
            <a:r>
              <a:t>vs</a:t>
            </a:r>
          </a:p>
          <a:p>
            <a:pPr defTabSz="379729">
              <a:defRPr sz="5200"/>
            </a:pPr>
            <a:r>
              <a:t>The Dragon</a:t>
            </a:r>
          </a:p>
          <a:p>
            <a:pPr defTabSz="379729">
              <a:defRPr sz="5200"/>
            </a:pPr>
            <a:r>
              <a:t>Genesis 3, Revelation 12</a:t>
            </a:r>
          </a:p>
        </p:txBody>
      </p:sp>
      <p:sp>
        <p:nvSpPr>
          <p:cNvPr id="120" name="W. Cochran wayne.cochran@gmail.com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W. Cochran</a:t>
            </a:r>
            <a:br/>
            <a:r>
              <a:rPr sz="2700">
                <a:latin typeface="Menlo"/>
                <a:ea typeface="Menlo"/>
                <a:cs typeface="Menlo"/>
                <a:sym typeface="Menlo"/>
              </a:rPr>
              <a:t>wayne.cochran@gmail.com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War in Heave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War in Heaven</a:t>
            </a:r>
          </a:p>
          <a:p>
            <a:pPr defTabSz="490727">
              <a:defRPr sz="6719"/>
            </a:pPr>
            <a:r>
              <a:t>Revelation 12:7-12</a:t>
            </a:r>
          </a:p>
        </p:txBody>
      </p:sp>
      <p:sp>
        <p:nvSpPr>
          <p:cNvPr id="158" name="Michael vs Sata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7825" indent="-377825" defTabSz="496570">
              <a:spcBef>
                <a:spcPts val="3500"/>
              </a:spcBef>
              <a:defRPr sz="2720"/>
            </a:pPr>
            <a:r>
              <a:t>Michael vs Satan</a:t>
            </a:r>
          </a:p>
          <a:p>
            <a:pPr lvl="1" marL="755650" indent="-377825" defTabSz="496570">
              <a:spcBef>
                <a:spcPts val="3500"/>
              </a:spcBef>
              <a:defRPr sz="2720"/>
            </a:pPr>
            <a:r>
              <a:t>Daniel 12 — “time of the end” — 3.5 years in 12:7</a:t>
            </a:r>
          </a:p>
          <a:p>
            <a:pPr lvl="1" marL="755650" indent="-377825" defTabSz="496570">
              <a:spcBef>
                <a:spcPts val="3500"/>
              </a:spcBef>
              <a:defRPr sz="2720"/>
            </a:pPr>
            <a:r>
              <a:t>Jude 9 — Michael the Archangel fighting with Devil over the Body of Moses. </a:t>
            </a:r>
          </a:p>
          <a:p>
            <a:pPr marL="377825" indent="-377825" defTabSz="496570">
              <a:spcBef>
                <a:spcPts val="3500"/>
              </a:spcBef>
              <a:defRPr sz="2720"/>
            </a:pPr>
            <a:r>
              <a:t>Satan defeated : he and his angels are thrown down to earth.</a:t>
            </a:r>
          </a:p>
          <a:p>
            <a:pPr lvl="1" marL="755650" indent="-377825" defTabSz="496570">
              <a:spcBef>
                <a:spcPts val="3500"/>
              </a:spcBef>
              <a:defRPr sz="2720"/>
            </a:pPr>
            <a:r>
              <a:t>Conquered </a:t>
            </a:r>
            <a:r>
              <a:rPr i="1"/>
              <a:t>“by the blood of the Lamb.”</a:t>
            </a:r>
          </a:p>
          <a:p>
            <a:pPr lvl="1" marL="755650" indent="-377825" defTabSz="496570">
              <a:spcBef>
                <a:spcPts val="3500"/>
              </a:spcBef>
              <a:defRPr sz="2720"/>
            </a:pPr>
            <a:r>
              <a:t>Full wrath of Satan as The Great Tribulation begins</a:t>
            </a:r>
          </a:p>
          <a:p>
            <a:pPr lvl="2" marL="1133475" indent="-377825" defTabSz="496570">
              <a:spcBef>
                <a:spcPts val="3500"/>
              </a:spcBef>
              <a:defRPr sz="2720"/>
            </a:pPr>
            <a:r>
              <a:t>Satan knows his time is short.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Wrath of Sata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Wrath of Satan</a:t>
            </a:r>
          </a:p>
          <a:p>
            <a:pPr defTabSz="490727">
              <a:defRPr sz="6719"/>
            </a:pPr>
            <a:r>
              <a:t>Revelation 12:13-17</a:t>
            </a:r>
          </a:p>
        </p:txBody>
      </p:sp>
      <p:sp>
        <p:nvSpPr>
          <p:cNvPr id="163" name="The Great Tribulation: Time of Jacob’s Trouble (Jeremiah 30:7, Matthew 24:21; Daniel 12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Great Tribulation: Time of Jacob’s Trouble (Jeremiah 30:7, Matthew 24:21; Daniel 12)</a:t>
            </a:r>
          </a:p>
          <a:p>
            <a:pPr/>
            <a:r>
              <a:t>The Dragon pursues the woman (Israel),</a:t>
            </a:r>
          </a:p>
          <a:p>
            <a:pPr lvl="1"/>
            <a:r>
              <a:t>Woman flies into the wilderness (Exodus 19:4).</a:t>
            </a:r>
          </a:p>
          <a:p>
            <a:pPr/>
            <a:r>
              <a:t>Dragon tries to </a:t>
            </a:r>
            <a:r>
              <a:rPr i="1"/>
              <a:t>“sweep her away with a flood.” </a:t>
            </a:r>
            <a:r>
              <a:t>(Psalm 124)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Enmity Between The Serpent and The Woma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38835">
              <a:defRPr sz="4640"/>
            </a:pPr>
            <a:r>
              <a:t>Enmity Between The Serpent and The Woman</a:t>
            </a:r>
          </a:p>
          <a:p>
            <a:pPr defTabSz="338835">
              <a:defRPr sz="4640"/>
            </a:pPr>
            <a:r>
              <a:t>Genesis 3</a:t>
            </a:r>
          </a:p>
        </p:txBody>
      </p:sp>
      <p:sp>
        <p:nvSpPr>
          <p:cNvPr id="125" name="Genesis 3:1-7 : The Serpent = Dragon = the devil (slanderer) and Satan (accuser) (Revelation 12:9, 20:2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4489" indent="-364489" defTabSz="479044">
              <a:spcBef>
                <a:spcPts val="3400"/>
              </a:spcBef>
              <a:defRPr sz="2624"/>
            </a:pPr>
            <a:r>
              <a:t>Genesis 3:1-7 : The Serpent = Dragon = the devil (slanderer) and Satan (accuser) (Revelation 12:9, 20:2)</a:t>
            </a:r>
          </a:p>
          <a:p>
            <a:pPr marL="364489" indent="-364489" defTabSz="479044">
              <a:spcBef>
                <a:spcPts val="3400"/>
              </a:spcBef>
              <a:defRPr sz="2624"/>
            </a:pPr>
            <a:r>
              <a:t>“</a:t>
            </a:r>
            <a:r>
              <a:rPr i="1"/>
              <a:t>Deceiver of whole world” </a:t>
            </a:r>
            <a:r>
              <a:t>(Revelation 12:9) deceives the woman Eve and man falls.</a:t>
            </a:r>
          </a:p>
          <a:p>
            <a:pPr marL="364489" indent="-364489" defTabSz="479044">
              <a:spcBef>
                <a:spcPts val="3400"/>
              </a:spcBef>
              <a:defRPr sz="2624"/>
            </a:pPr>
            <a:r>
              <a:t>Genesis 3:15 : </a:t>
            </a:r>
            <a:r>
              <a:rPr i="1"/>
              <a:t>Protoevangelium</a:t>
            </a:r>
            <a:r>
              <a:t> —foreshadows Satan’s ultimate defeat (crushed head) by “her seed.” Romans 16:20, Hebrews 2:14, </a:t>
            </a:r>
          </a:p>
          <a:p>
            <a:pPr marL="364489" indent="-364489" defTabSz="479044">
              <a:spcBef>
                <a:spcPts val="3400"/>
              </a:spcBef>
              <a:defRPr sz="2624"/>
            </a:pPr>
            <a:r>
              <a:t>Genesis 3:16 — Woman’s curse: pain of childbirth and subjugation to husband.</a:t>
            </a:r>
          </a:p>
          <a:p>
            <a:pPr marL="364489" indent="-364489" defTabSz="479044">
              <a:spcBef>
                <a:spcPts val="3400"/>
              </a:spcBef>
              <a:defRPr sz="2624"/>
            </a:pPr>
            <a:r>
              <a:t>Genesis 4:1 — Does Eve expect Cain to be the one to crush the serpent’s head?</a:t>
            </a:r>
          </a:p>
          <a:p>
            <a:pPr marL="364489" indent="-364489" defTabSz="479044">
              <a:spcBef>
                <a:spcPts val="3400"/>
              </a:spcBef>
              <a:defRPr sz="2624"/>
            </a:pPr>
            <a:r>
              <a:t>Revelation 12 : Same battle from a cosmic perspective reaches its climax.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rotoevangeli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Protoevangelium</a:t>
            </a:r>
          </a:p>
        </p:txBody>
      </p:sp>
      <p:sp>
        <p:nvSpPr>
          <p:cNvPr id="130" name="I will put enmity between you [Serpent] and the woman,…"/>
          <p:cNvSpPr txBox="1"/>
          <p:nvPr/>
        </p:nvSpPr>
        <p:spPr>
          <a:xfrm>
            <a:off x="1283778" y="3502211"/>
            <a:ext cx="10437243" cy="2749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i="1"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put enmity between you </a:t>
            </a:r>
            <a:r>
              <a:rPr i="0"/>
              <a:t>[Serpent]</a:t>
            </a:r>
            <a:r>
              <a:t> and the woman,</a:t>
            </a:r>
          </a:p>
          <a:p>
            <a:pPr>
              <a:defRPr b="0" i="1"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    and between your offspring and her offspring;</a:t>
            </a:r>
          </a:p>
          <a:p>
            <a:pPr>
              <a:defRPr b="0" i="1"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 shall bruise your head,</a:t>
            </a:r>
          </a:p>
          <a:p>
            <a:pPr>
              <a:defRPr b="0" i="1"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    and you shall bruise his heel.</a:t>
            </a:r>
          </a:p>
          <a:p>
            <a:pPr>
              <a:defRPr b="0"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Genesis 3:15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velation 12 in Context of The Great Tribul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/>
            <a:r>
              <a:t>Revelation 12 in Context of The Great Tribulation</a:t>
            </a:r>
          </a:p>
        </p:txBody>
      </p:sp>
      <p:sp>
        <p:nvSpPr>
          <p:cNvPr id="133" name="Revelation 11 : Seventh Trumpet…"/>
          <p:cNvSpPr txBox="1"/>
          <p:nvPr>
            <p:ph type="body" idx="1"/>
          </p:nvPr>
        </p:nvSpPr>
        <p:spPr>
          <a:xfrm>
            <a:off x="635309" y="2597150"/>
            <a:ext cx="11734182" cy="6559809"/>
          </a:xfrm>
          <a:prstGeom prst="rect">
            <a:avLst/>
          </a:prstGeom>
        </p:spPr>
        <p:txBody>
          <a:bodyPr/>
          <a:lstStyle/>
          <a:p>
            <a:pPr marL="373379" indent="-373379" defTabSz="490727">
              <a:spcBef>
                <a:spcPts val="3500"/>
              </a:spcBef>
              <a:defRPr sz="2688"/>
            </a:pPr>
            <a:r>
              <a:t>Revelation 11 : Seventh Trumpet</a:t>
            </a:r>
          </a:p>
          <a:p>
            <a:pPr lvl="1" marL="746759" indent="-373379" defTabSz="490727">
              <a:spcBef>
                <a:spcPts val="3500"/>
              </a:spcBef>
              <a:defRPr sz="2688"/>
            </a:pPr>
            <a:r>
              <a:t>The Great Tribulation  (Matthew 24:15-22), </a:t>
            </a:r>
            <a:r>
              <a:rPr i="1"/>
              <a:t>“Jacob’s trouble”</a:t>
            </a:r>
            <a:r>
              <a:t> (Jeremiah 30:7)</a:t>
            </a:r>
          </a:p>
          <a:p>
            <a:pPr lvl="1" marL="746759" indent="-373379" defTabSz="490727">
              <a:spcBef>
                <a:spcPts val="3500"/>
              </a:spcBef>
              <a:defRPr sz="2688"/>
            </a:pPr>
            <a:r>
              <a:t>The Victor (11:15) : The Heir receives His inheritance</a:t>
            </a:r>
          </a:p>
          <a:p>
            <a:pPr marL="373379" indent="-373379" defTabSz="490727">
              <a:spcBef>
                <a:spcPts val="3500"/>
              </a:spcBef>
              <a:defRPr sz="2688"/>
            </a:pPr>
            <a:r>
              <a:t>Revelation 12 - 13 : Satanic Trinity</a:t>
            </a:r>
          </a:p>
          <a:p>
            <a:pPr lvl="1" marL="746759" indent="-373379" defTabSz="490727">
              <a:spcBef>
                <a:spcPts val="3500"/>
              </a:spcBef>
              <a:defRPr sz="2688"/>
            </a:pPr>
            <a:r>
              <a:rPr b="1"/>
              <a:t>The Great Red Dragon</a:t>
            </a:r>
            <a:r>
              <a:t> (12)</a:t>
            </a:r>
          </a:p>
          <a:p>
            <a:pPr lvl="1" marL="746759" indent="-373379" defTabSz="490727">
              <a:spcBef>
                <a:spcPts val="3500"/>
              </a:spcBef>
              <a:defRPr sz="2688"/>
            </a:pPr>
            <a:r>
              <a:t>The Beast out of the sea (13:1 - 13:10)</a:t>
            </a:r>
          </a:p>
          <a:p>
            <a:pPr lvl="1" marL="746759" indent="-373379" defTabSz="490727">
              <a:spcBef>
                <a:spcPts val="3500"/>
              </a:spcBef>
              <a:defRPr sz="2688"/>
            </a:pPr>
            <a:r>
              <a:t>The Beast out of the earth (The False Prophet, 13:11-18)</a:t>
            </a:r>
          </a:p>
          <a:p>
            <a:pPr marL="373379" indent="-373379" defTabSz="490727">
              <a:spcBef>
                <a:spcPts val="3500"/>
              </a:spcBef>
              <a:defRPr sz="2688"/>
            </a:pPr>
            <a:r>
              <a:t>Revelation 15, 16 : Seven Bowls of God’s Wrath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Main Characters  of Revelation 1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Main Characters </a:t>
            </a:r>
            <a:br/>
            <a:r>
              <a:t>of Revelation 12</a:t>
            </a:r>
          </a:p>
        </p:txBody>
      </p:sp>
      <p:graphicFrame>
        <p:nvGraphicFramePr>
          <p:cNvPr id="138" name="Table"/>
          <p:cNvGraphicFramePr/>
          <p:nvPr/>
        </p:nvGraphicFramePr>
        <p:xfrm>
          <a:off x="952500" y="2590800"/>
          <a:ext cx="11099800" cy="62865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43550"/>
                <a:gridCol w="5543550"/>
              </a:tblGrid>
              <a:tr h="156845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The Woman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  <a:lnT w="12700">
                      <a:solidFill>
                        <a:srgbClr val="D6D6D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Israel (Genesis 37:9)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T w="12700">
                      <a:solidFill>
                        <a:srgbClr val="D6D6D6"/>
                      </a:solidFill>
                      <a:miter lim="400000"/>
                    </a:lnT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Great Red Dragon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Satan (12:9, 20:2)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Male Child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Christ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Michael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Archangel, Prince of Israel (Daniel 12:1)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Main Characters  of Revelation 12, 1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Main Characters </a:t>
            </a:r>
            <a:br/>
            <a:r>
              <a:t>of Revelation 12, 13</a:t>
            </a:r>
          </a:p>
        </p:txBody>
      </p:sp>
      <p:graphicFrame>
        <p:nvGraphicFramePr>
          <p:cNvPr id="141" name="Table"/>
          <p:cNvGraphicFramePr/>
          <p:nvPr/>
        </p:nvGraphicFramePr>
        <p:xfrm>
          <a:off x="958850" y="3059822"/>
          <a:ext cx="11099800" cy="53738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43550"/>
                <a:gridCol w="5543550"/>
              </a:tblGrid>
              <a:tr h="1787051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The Woman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  <a:lnT w="12700">
                      <a:solidFill>
                        <a:srgbClr val="D6D6D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Michael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T w="12700">
                      <a:solidFill>
                        <a:srgbClr val="D6D6D6"/>
                      </a:solidFill>
                      <a:miter lim="400000"/>
                    </a:lnT>
                  </a:tcPr>
                </a:tc>
              </a:tr>
              <a:tr h="1787051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Great Red Dragon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Beast out of the sea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787051"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Male Child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Beast out of the earth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woman-sun-mon-stars.jpg" descr="woman-sun-mon-stars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4728" r="0" b="472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46" name="The Woma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The Woman</a:t>
            </a:r>
          </a:p>
          <a:p>
            <a:pPr defTabSz="490727">
              <a:defRPr sz="6719"/>
            </a:pPr>
            <a:r>
              <a:t>Revelation 12:1-2</a:t>
            </a:r>
          </a:p>
        </p:txBody>
      </p:sp>
      <p:sp>
        <p:nvSpPr>
          <p:cNvPr id="147" name="“a great sign appeared” (v. 1) : a symbolic vision typical of prophecy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315468" indent="-315468" defTabSz="537463">
              <a:spcBef>
                <a:spcPts val="2900"/>
              </a:spcBef>
              <a:defRPr sz="2576"/>
            </a:pPr>
            <a:r>
              <a:rPr i="1"/>
              <a:t>“a great sign appeared”</a:t>
            </a:r>
            <a:r>
              <a:t> (v. 1) : a symbolic vision typical of prophecy</a:t>
            </a:r>
          </a:p>
          <a:p>
            <a:pPr marL="315468" indent="-315468" defTabSz="537463">
              <a:spcBef>
                <a:spcPts val="2900"/>
              </a:spcBef>
              <a:defRPr sz="2576"/>
            </a:pPr>
            <a:r>
              <a:t>Joseph’s Dream : Genesis 37:5-11</a:t>
            </a:r>
          </a:p>
          <a:p>
            <a:pPr marL="315468" indent="-315468" defTabSz="537463">
              <a:spcBef>
                <a:spcPts val="2900"/>
              </a:spcBef>
              <a:defRPr sz="2576"/>
            </a:pPr>
            <a:r>
              <a:t>Woman is Israel though whom would come the Christ</a:t>
            </a:r>
          </a:p>
          <a:p>
            <a:pPr lvl="1" marL="630936" indent="-315468" defTabSz="537463">
              <a:spcBef>
                <a:spcPts val="2900"/>
              </a:spcBef>
              <a:defRPr sz="2576"/>
            </a:pPr>
            <a:r>
              <a:t>Birth pains (Matt 24:8) of Second Advent (Isaiah 26:17-21; 66:7)</a:t>
            </a:r>
          </a:p>
          <a:p>
            <a:pPr lvl="1" marL="630936" indent="-315468" defTabSz="537463">
              <a:spcBef>
                <a:spcPts val="2900"/>
              </a:spcBef>
              <a:defRPr sz="2576"/>
            </a:pPr>
            <a:r>
              <a:t>Pursued by Satan</a:t>
            </a:r>
          </a:p>
          <a:p>
            <a:pPr lvl="1" marL="630936" indent="-315468" defTabSz="537463">
              <a:spcBef>
                <a:spcPts val="2900"/>
              </a:spcBef>
              <a:defRPr sz="2576"/>
            </a:pPr>
            <a:r>
              <a:t>Protected by God during the Great Tribulation (12:6,14; Jeremiah 30:6,7)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he Great Red Drag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The Great Red Dragon</a:t>
            </a:r>
          </a:p>
          <a:p>
            <a:pPr defTabSz="490727">
              <a:defRPr sz="6719"/>
            </a:pPr>
            <a:r>
              <a:t>Revelation 12:3,4</a:t>
            </a:r>
          </a:p>
        </p:txBody>
      </p:sp>
      <p:sp>
        <p:nvSpPr>
          <p:cNvPr id="150" name="Identity of Dragon in Revelation 12:9, 20:2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Identity of Dragon in Revelation 12:9, 20:2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7 heads, 10 horns, 7 crowns</a:t>
            </a:r>
          </a:p>
          <a:p>
            <a:pPr lvl="1" marL="826769" indent="-413384" defTabSz="543305">
              <a:spcBef>
                <a:spcPts val="3900"/>
              </a:spcBef>
              <a:defRPr sz="2976"/>
            </a:pPr>
            <a:r>
              <a:t>Beast out of the sea (Revelation 13:1)</a:t>
            </a:r>
          </a:p>
          <a:p>
            <a:pPr lvl="2" marL="1240155" indent="-413384" defTabSz="543305">
              <a:spcBef>
                <a:spcPts val="3900"/>
              </a:spcBef>
              <a:defRPr sz="2976"/>
            </a:pPr>
            <a:r>
              <a:t>Conglomerate of Four Beasts of </a:t>
            </a:r>
            <a:r>
              <a:rPr u="sng"/>
              <a:t>Daniel 7.</a:t>
            </a:r>
          </a:p>
          <a:p>
            <a:pPr lvl="1" marL="826769" indent="-413384" defTabSz="543305">
              <a:spcBef>
                <a:spcPts val="3900"/>
              </a:spcBef>
              <a:defRPr sz="2976"/>
            </a:pPr>
            <a:r>
              <a:t>Identified in Revelation 17:9-14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Fallen Angel (Ezekiel:14-18; Isaiah 14:12-14)</a:t>
            </a:r>
          </a:p>
          <a:p>
            <a:pPr lvl="1" marL="826769" indent="-413384" defTabSz="543305">
              <a:spcBef>
                <a:spcPts val="3900"/>
              </a:spcBef>
              <a:defRPr sz="2976"/>
            </a:pPr>
            <a:r>
              <a:t>Drags 1/3 of angels with him (Revelation 12:4)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he Male Chil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The Male Child</a:t>
            </a:r>
          </a:p>
          <a:p>
            <a:pPr defTabSz="490727">
              <a:defRPr sz="6719"/>
            </a:pPr>
            <a:r>
              <a:t>Revelation 12:4-6</a:t>
            </a:r>
          </a:p>
        </p:txBody>
      </p:sp>
      <p:sp>
        <p:nvSpPr>
          <p:cNvPr id="153" name="Identity : “one who is to rule all the nations with a rod of iron” (v. 5. Psalm 2, Revelation 2:27, 19:15).…"/>
          <p:cNvSpPr txBox="1"/>
          <p:nvPr>
            <p:ph type="body" idx="1"/>
          </p:nvPr>
        </p:nvSpPr>
        <p:spPr>
          <a:xfrm>
            <a:off x="704268" y="2597150"/>
            <a:ext cx="11760976" cy="6677825"/>
          </a:xfrm>
          <a:prstGeom prst="rect">
            <a:avLst/>
          </a:prstGeom>
        </p:spPr>
        <p:txBody>
          <a:bodyPr/>
          <a:lstStyle/>
          <a:p>
            <a:pPr marL="337820" indent="-337820" defTabSz="443991">
              <a:spcBef>
                <a:spcPts val="3100"/>
              </a:spcBef>
              <a:defRPr sz="2432"/>
            </a:pPr>
            <a:r>
              <a:t>Identity : </a:t>
            </a:r>
            <a:r>
              <a:rPr i="1"/>
              <a:t>“one who is to rule all the nations with a rod of iron”</a:t>
            </a:r>
            <a:r>
              <a:t> (v. 5. Psalm 2, Revelation 2:27, 19:15).</a:t>
            </a:r>
          </a:p>
          <a:p>
            <a:pPr marL="337820" indent="-337820" defTabSz="443991">
              <a:spcBef>
                <a:spcPts val="3100"/>
              </a:spcBef>
              <a:defRPr sz="2432"/>
            </a:pPr>
            <a:r>
              <a:t>Satan seeks to devour the child</a:t>
            </a:r>
          </a:p>
          <a:p>
            <a:pPr lvl="1" marL="675640" indent="-337820" defTabSz="443991">
              <a:spcBef>
                <a:spcPts val="3100"/>
              </a:spcBef>
              <a:defRPr sz="2432"/>
            </a:pPr>
            <a:r>
              <a:t>Pharaoh (Exodus 1:15,16) ; Haman (Esther 3:5,6); Herod the Great (Matthew 2:16); Antiochus IV Epiphanes, Hitler, …</a:t>
            </a:r>
          </a:p>
          <a:p>
            <a:pPr marL="337820" indent="-337820" defTabSz="443991">
              <a:spcBef>
                <a:spcPts val="3100"/>
              </a:spcBef>
              <a:defRPr sz="2432"/>
            </a:pPr>
            <a:r>
              <a:t>Satan has Christ executed to his own demise (Colossians 2:15)</a:t>
            </a:r>
          </a:p>
          <a:p>
            <a:pPr lvl="1" marL="675640" indent="-337820" defTabSz="443991">
              <a:spcBef>
                <a:spcPts val="3100"/>
              </a:spcBef>
              <a:defRPr sz="2432"/>
            </a:pPr>
            <a:r>
              <a:t>Christ’s ascension: </a:t>
            </a:r>
            <a:r>
              <a:rPr i="1"/>
              <a:t>“her child was caught up to God and to his throne”</a:t>
            </a:r>
            <a:r>
              <a:t>  </a:t>
            </a:r>
          </a:p>
          <a:p>
            <a:pPr lvl="2" marL="1013459" indent="-337820" defTabSz="443991">
              <a:spcBef>
                <a:spcPts val="3100"/>
              </a:spcBef>
              <a:defRPr sz="2432"/>
            </a:pPr>
            <a:r>
              <a:t>He </a:t>
            </a:r>
            <a:r>
              <a:rPr i="1"/>
              <a:t>“set down at the right hand of the throne of God”</a:t>
            </a:r>
            <a:r>
              <a:t> (Acts 1:9, Hebrews 1:3, 12:2)</a:t>
            </a:r>
          </a:p>
          <a:p>
            <a:pPr marL="337820" indent="-337820" defTabSz="443991">
              <a:spcBef>
                <a:spcPts val="3100"/>
              </a:spcBef>
              <a:defRPr sz="2432"/>
            </a:pPr>
            <a:r>
              <a:t>Woman flees to a place to nourished by God for 3 1/2 years.</a:t>
            </a:r>
          </a:p>
          <a:p>
            <a:pPr lvl="1" marL="675640" indent="-337820" defTabSz="443991">
              <a:spcBef>
                <a:spcPts val="3100"/>
              </a:spcBef>
              <a:defRPr sz="2432"/>
            </a:pPr>
            <a:r>
              <a:rPr i="1"/>
              <a:t>“flee to the mountains”</a:t>
            </a:r>
            <a:r>
              <a:t> Matthew 24:15-22.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