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75"/>
  </p:notesMasterIdLst>
  <p:sldIdLst>
    <p:sldId id="256" r:id="rId2"/>
    <p:sldId id="259" r:id="rId3"/>
    <p:sldId id="390" r:id="rId4"/>
    <p:sldId id="305" r:id="rId5"/>
    <p:sldId id="610" r:id="rId6"/>
    <p:sldId id="736" r:id="rId7"/>
    <p:sldId id="609" r:id="rId8"/>
    <p:sldId id="737" r:id="rId9"/>
    <p:sldId id="608" r:id="rId10"/>
    <p:sldId id="607" r:id="rId11"/>
    <p:sldId id="738" r:id="rId12"/>
    <p:sldId id="606" r:id="rId13"/>
    <p:sldId id="739" r:id="rId14"/>
    <p:sldId id="604" r:id="rId15"/>
    <p:sldId id="740" r:id="rId16"/>
    <p:sldId id="614" r:id="rId17"/>
    <p:sldId id="741" r:id="rId18"/>
    <p:sldId id="613" r:id="rId19"/>
    <p:sldId id="742" r:id="rId20"/>
    <p:sldId id="612" r:id="rId21"/>
    <p:sldId id="743" r:id="rId22"/>
    <p:sldId id="578" r:id="rId23"/>
    <p:sldId id="620" r:id="rId24"/>
    <p:sldId id="619" r:id="rId25"/>
    <p:sldId id="618" r:id="rId26"/>
    <p:sldId id="617" r:id="rId27"/>
    <p:sldId id="744" r:id="rId28"/>
    <p:sldId id="616" r:id="rId29"/>
    <p:sldId id="756" r:id="rId30"/>
    <p:sldId id="579" r:id="rId31"/>
    <p:sldId id="622" r:id="rId32"/>
    <p:sldId id="745" r:id="rId33"/>
    <p:sldId id="621" r:id="rId34"/>
    <p:sldId id="746" r:id="rId35"/>
    <p:sldId id="580" r:id="rId36"/>
    <p:sldId id="627" r:id="rId37"/>
    <p:sldId id="626" r:id="rId38"/>
    <p:sldId id="625" r:id="rId39"/>
    <p:sldId id="581" r:id="rId40"/>
    <p:sldId id="633" r:id="rId41"/>
    <p:sldId id="632" r:id="rId42"/>
    <p:sldId id="631" r:id="rId43"/>
    <p:sldId id="630" r:id="rId44"/>
    <p:sldId id="629" r:id="rId45"/>
    <p:sldId id="628" r:id="rId46"/>
    <p:sldId id="263" r:id="rId47"/>
    <p:sldId id="582" r:id="rId48"/>
    <p:sldId id="638" r:id="rId49"/>
    <p:sldId id="637" r:id="rId50"/>
    <p:sldId id="636" r:id="rId51"/>
    <p:sldId id="635" r:id="rId52"/>
    <p:sldId id="583" r:id="rId53"/>
    <p:sldId id="641" r:id="rId54"/>
    <p:sldId id="640" r:id="rId55"/>
    <p:sldId id="577" r:id="rId56"/>
    <p:sldId id="584" r:id="rId57"/>
    <p:sldId id="647" r:id="rId58"/>
    <p:sldId id="646" r:id="rId59"/>
    <p:sldId id="645" r:id="rId60"/>
    <p:sldId id="644" r:id="rId61"/>
    <p:sldId id="643" r:id="rId62"/>
    <p:sldId id="642" r:id="rId63"/>
    <p:sldId id="585" r:id="rId64"/>
    <p:sldId id="652" r:id="rId65"/>
    <p:sldId id="747" r:id="rId66"/>
    <p:sldId id="651" r:id="rId67"/>
    <p:sldId id="650" r:id="rId68"/>
    <p:sldId id="586" r:id="rId69"/>
    <p:sldId id="658" r:id="rId70"/>
    <p:sldId id="657" r:id="rId71"/>
    <p:sldId id="656" r:id="rId72"/>
    <p:sldId id="655" r:id="rId73"/>
    <p:sldId id="654" r:id="rId74"/>
  </p:sldIdLst>
  <p:sldSz cx="12192000" cy="6858000"/>
  <p:notesSz cx="6858000" cy="9144000"/>
  <p:embeddedFontLst>
    <p:embeddedFont>
      <p:font typeface="Tw Cen MT" panose="020B0602020104020603" pitchFamily="34" charset="0"/>
      <p:regular r:id="rId76"/>
      <p:bold r:id="rId77"/>
      <p:italic r:id="rId78"/>
      <p:boldItalic r:id="rId79"/>
    </p:embeddedFont>
    <p:embeddedFont>
      <p:font typeface="Wingdings 3" panose="05040102010807070707" pitchFamily="18" charset="2"/>
      <p:regular r:id="rId80"/>
    </p:embeddedFont>
    <p:embeddedFont>
      <p:font typeface="Tw Cen MT Condensed" panose="020B0606020104020203" pitchFamily="34" charset="0"/>
      <p:regular r:id="rId81"/>
      <p:bold r:id="rId82"/>
    </p:embeddedFont>
    <p:embeddedFont>
      <p:font typeface="Book Antiqua" panose="02040602050305030304" pitchFamily="18" charset="0"/>
      <p:regular r:id="rId83"/>
      <p:bold r:id="rId84"/>
      <p:italic r:id="rId85"/>
      <p:boldItalic r:id="rId86"/>
    </p:embeddedFont>
    <p:embeddedFont>
      <p:font typeface="Calibri" panose="020F0502020204030204" pitchFamily="34" charset="0"/>
      <p:regular r:id="rId87"/>
      <p:bold r:id="rId88"/>
      <p:italic r:id="rId89"/>
      <p:boldItalic r:id="rId9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00" autoAdjust="0"/>
    <p:restoredTop sz="95405" autoAdjust="0"/>
  </p:normalViewPr>
  <p:slideViewPr>
    <p:cSldViewPr snapToGrid="0">
      <p:cViewPr varScale="1">
        <p:scale>
          <a:sx n="75" d="100"/>
          <a:sy n="75" d="100"/>
        </p:scale>
        <p:origin x="126" y="228"/>
      </p:cViewPr>
      <p:guideLst/>
    </p:cSldViewPr>
  </p:slideViewPr>
  <p:outlineViewPr>
    <p:cViewPr>
      <p:scale>
        <a:sx n="33" d="100"/>
        <a:sy n="33" d="100"/>
      </p:scale>
      <p:origin x="0" y="-1028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1.fntdata"/><Relationship Id="rId84" Type="http://schemas.openxmlformats.org/officeDocument/2006/relationships/font" Target="fonts/font9.fntdata"/><Relationship Id="rId89" Type="http://schemas.openxmlformats.org/officeDocument/2006/relationships/font" Target="fonts/font14.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font" Target="fonts/font4.fntdata"/><Relationship Id="rId87" Type="http://schemas.openxmlformats.org/officeDocument/2006/relationships/font" Target="fonts/font12.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7.fntdata"/><Relationship Id="rId90" Type="http://schemas.openxmlformats.org/officeDocument/2006/relationships/font" Target="fonts/font1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5.fntdata"/><Relationship Id="rId85" Type="http://schemas.openxmlformats.org/officeDocument/2006/relationships/font" Target="fonts/font10.fntdata"/><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83" Type="http://schemas.openxmlformats.org/officeDocument/2006/relationships/font" Target="fonts/font8.fntdata"/><Relationship Id="rId88" Type="http://schemas.openxmlformats.org/officeDocument/2006/relationships/font" Target="fonts/font13.fntdata"/><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3.fntdata"/><Relationship Id="rId81" Type="http://schemas.openxmlformats.org/officeDocument/2006/relationships/font" Target="fonts/font6.fntdata"/><Relationship Id="rId86" Type="http://schemas.openxmlformats.org/officeDocument/2006/relationships/font" Target="fonts/font11.fntdata"/><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A7BB21-7B82-4E19-9C31-07504155D8F9}" type="datetimeFigureOut">
              <a:rPr lang="en-US" smtClean="0"/>
              <a:t>10/23/2015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585602-2B0C-4ECC-B8A9-4B63E7458CC6}" type="slidenum">
              <a:rPr lang="en-US" smtClean="0"/>
              <a:t>‹#›</a:t>
            </a:fld>
            <a:endParaRPr lang="en-US"/>
          </a:p>
        </p:txBody>
      </p:sp>
    </p:spTree>
    <p:extLst>
      <p:ext uri="{BB962C8B-B14F-4D97-AF65-F5344CB8AC3E}">
        <p14:creationId xmlns:p14="http://schemas.microsoft.com/office/powerpoint/2010/main" val="2189159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4</a:t>
            </a:fld>
            <a:endParaRPr lang="en-US"/>
          </a:p>
        </p:txBody>
      </p:sp>
    </p:spTree>
    <p:extLst>
      <p:ext uri="{BB962C8B-B14F-4D97-AF65-F5344CB8AC3E}">
        <p14:creationId xmlns:p14="http://schemas.microsoft.com/office/powerpoint/2010/main" val="129987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20</a:t>
            </a:fld>
            <a:endParaRPr lang="en-US"/>
          </a:p>
        </p:txBody>
      </p:sp>
    </p:spTree>
    <p:extLst>
      <p:ext uri="{BB962C8B-B14F-4D97-AF65-F5344CB8AC3E}">
        <p14:creationId xmlns:p14="http://schemas.microsoft.com/office/powerpoint/2010/main" val="1624187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22</a:t>
            </a:fld>
            <a:endParaRPr lang="en-US"/>
          </a:p>
        </p:txBody>
      </p:sp>
    </p:spTree>
    <p:extLst>
      <p:ext uri="{BB962C8B-B14F-4D97-AF65-F5344CB8AC3E}">
        <p14:creationId xmlns:p14="http://schemas.microsoft.com/office/powerpoint/2010/main" val="3622177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23</a:t>
            </a:fld>
            <a:endParaRPr lang="en-US"/>
          </a:p>
        </p:txBody>
      </p:sp>
    </p:spTree>
    <p:extLst>
      <p:ext uri="{BB962C8B-B14F-4D97-AF65-F5344CB8AC3E}">
        <p14:creationId xmlns:p14="http://schemas.microsoft.com/office/powerpoint/2010/main" val="2882939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24</a:t>
            </a:fld>
            <a:endParaRPr lang="en-US"/>
          </a:p>
        </p:txBody>
      </p:sp>
    </p:spTree>
    <p:extLst>
      <p:ext uri="{BB962C8B-B14F-4D97-AF65-F5344CB8AC3E}">
        <p14:creationId xmlns:p14="http://schemas.microsoft.com/office/powerpoint/2010/main" val="2771930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25</a:t>
            </a:fld>
            <a:endParaRPr lang="en-US"/>
          </a:p>
        </p:txBody>
      </p:sp>
    </p:spTree>
    <p:extLst>
      <p:ext uri="{BB962C8B-B14F-4D97-AF65-F5344CB8AC3E}">
        <p14:creationId xmlns:p14="http://schemas.microsoft.com/office/powerpoint/2010/main" val="3557324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26</a:t>
            </a:fld>
            <a:endParaRPr lang="en-US"/>
          </a:p>
        </p:txBody>
      </p:sp>
    </p:spTree>
    <p:extLst>
      <p:ext uri="{BB962C8B-B14F-4D97-AF65-F5344CB8AC3E}">
        <p14:creationId xmlns:p14="http://schemas.microsoft.com/office/powerpoint/2010/main" val="1929660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28</a:t>
            </a:fld>
            <a:endParaRPr lang="en-US"/>
          </a:p>
        </p:txBody>
      </p:sp>
    </p:spTree>
    <p:extLst>
      <p:ext uri="{BB962C8B-B14F-4D97-AF65-F5344CB8AC3E}">
        <p14:creationId xmlns:p14="http://schemas.microsoft.com/office/powerpoint/2010/main" val="2938734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29</a:t>
            </a:fld>
            <a:endParaRPr lang="en-US"/>
          </a:p>
        </p:txBody>
      </p:sp>
    </p:spTree>
    <p:extLst>
      <p:ext uri="{BB962C8B-B14F-4D97-AF65-F5344CB8AC3E}">
        <p14:creationId xmlns:p14="http://schemas.microsoft.com/office/powerpoint/2010/main" val="185499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30</a:t>
            </a:fld>
            <a:endParaRPr lang="en-US"/>
          </a:p>
        </p:txBody>
      </p:sp>
    </p:spTree>
    <p:extLst>
      <p:ext uri="{BB962C8B-B14F-4D97-AF65-F5344CB8AC3E}">
        <p14:creationId xmlns:p14="http://schemas.microsoft.com/office/powerpoint/2010/main" val="4200589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31</a:t>
            </a:fld>
            <a:endParaRPr lang="en-US"/>
          </a:p>
        </p:txBody>
      </p:sp>
    </p:spTree>
    <p:extLst>
      <p:ext uri="{BB962C8B-B14F-4D97-AF65-F5344CB8AC3E}">
        <p14:creationId xmlns:p14="http://schemas.microsoft.com/office/powerpoint/2010/main" val="960853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5</a:t>
            </a:fld>
            <a:endParaRPr lang="en-US"/>
          </a:p>
        </p:txBody>
      </p:sp>
    </p:spTree>
    <p:extLst>
      <p:ext uri="{BB962C8B-B14F-4D97-AF65-F5344CB8AC3E}">
        <p14:creationId xmlns:p14="http://schemas.microsoft.com/office/powerpoint/2010/main" val="3904665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33</a:t>
            </a:fld>
            <a:endParaRPr lang="en-US"/>
          </a:p>
        </p:txBody>
      </p:sp>
    </p:spTree>
    <p:extLst>
      <p:ext uri="{BB962C8B-B14F-4D97-AF65-F5344CB8AC3E}">
        <p14:creationId xmlns:p14="http://schemas.microsoft.com/office/powerpoint/2010/main" val="3577298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35</a:t>
            </a:fld>
            <a:endParaRPr lang="en-US"/>
          </a:p>
        </p:txBody>
      </p:sp>
    </p:spTree>
    <p:extLst>
      <p:ext uri="{BB962C8B-B14F-4D97-AF65-F5344CB8AC3E}">
        <p14:creationId xmlns:p14="http://schemas.microsoft.com/office/powerpoint/2010/main" val="1541496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36</a:t>
            </a:fld>
            <a:endParaRPr lang="en-US"/>
          </a:p>
        </p:txBody>
      </p:sp>
    </p:spTree>
    <p:extLst>
      <p:ext uri="{BB962C8B-B14F-4D97-AF65-F5344CB8AC3E}">
        <p14:creationId xmlns:p14="http://schemas.microsoft.com/office/powerpoint/2010/main" val="13591706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37</a:t>
            </a:fld>
            <a:endParaRPr lang="en-US"/>
          </a:p>
        </p:txBody>
      </p:sp>
    </p:spTree>
    <p:extLst>
      <p:ext uri="{BB962C8B-B14F-4D97-AF65-F5344CB8AC3E}">
        <p14:creationId xmlns:p14="http://schemas.microsoft.com/office/powerpoint/2010/main" val="32532075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38</a:t>
            </a:fld>
            <a:endParaRPr lang="en-US"/>
          </a:p>
        </p:txBody>
      </p:sp>
    </p:spTree>
    <p:extLst>
      <p:ext uri="{BB962C8B-B14F-4D97-AF65-F5344CB8AC3E}">
        <p14:creationId xmlns:p14="http://schemas.microsoft.com/office/powerpoint/2010/main" val="1623973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39</a:t>
            </a:fld>
            <a:endParaRPr lang="en-US"/>
          </a:p>
        </p:txBody>
      </p:sp>
    </p:spTree>
    <p:extLst>
      <p:ext uri="{BB962C8B-B14F-4D97-AF65-F5344CB8AC3E}">
        <p14:creationId xmlns:p14="http://schemas.microsoft.com/office/powerpoint/2010/main" val="3291058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40</a:t>
            </a:fld>
            <a:endParaRPr lang="en-US"/>
          </a:p>
        </p:txBody>
      </p:sp>
    </p:spTree>
    <p:extLst>
      <p:ext uri="{BB962C8B-B14F-4D97-AF65-F5344CB8AC3E}">
        <p14:creationId xmlns:p14="http://schemas.microsoft.com/office/powerpoint/2010/main" val="2941065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41</a:t>
            </a:fld>
            <a:endParaRPr lang="en-US"/>
          </a:p>
        </p:txBody>
      </p:sp>
    </p:spTree>
    <p:extLst>
      <p:ext uri="{BB962C8B-B14F-4D97-AF65-F5344CB8AC3E}">
        <p14:creationId xmlns:p14="http://schemas.microsoft.com/office/powerpoint/2010/main" val="25727433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42</a:t>
            </a:fld>
            <a:endParaRPr lang="en-US"/>
          </a:p>
        </p:txBody>
      </p:sp>
    </p:spTree>
    <p:extLst>
      <p:ext uri="{BB962C8B-B14F-4D97-AF65-F5344CB8AC3E}">
        <p14:creationId xmlns:p14="http://schemas.microsoft.com/office/powerpoint/2010/main" val="491070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43</a:t>
            </a:fld>
            <a:endParaRPr lang="en-US"/>
          </a:p>
        </p:txBody>
      </p:sp>
    </p:spTree>
    <p:extLst>
      <p:ext uri="{BB962C8B-B14F-4D97-AF65-F5344CB8AC3E}">
        <p14:creationId xmlns:p14="http://schemas.microsoft.com/office/powerpoint/2010/main" val="1251806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7</a:t>
            </a:fld>
            <a:endParaRPr lang="en-US"/>
          </a:p>
        </p:txBody>
      </p:sp>
    </p:spTree>
    <p:extLst>
      <p:ext uri="{BB962C8B-B14F-4D97-AF65-F5344CB8AC3E}">
        <p14:creationId xmlns:p14="http://schemas.microsoft.com/office/powerpoint/2010/main" val="19195903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44</a:t>
            </a:fld>
            <a:endParaRPr lang="en-US"/>
          </a:p>
        </p:txBody>
      </p:sp>
    </p:spTree>
    <p:extLst>
      <p:ext uri="{BB962C8B-B14F-4D97-AF65-F5344CB8AC3E}">
        <p14:creationId xmlns:p14="http://schemas.microsoft.com/office/powerpoint/2010/main" val="674565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45</a:t>
            </a:fld>
            <a:endParaRPr lang="en-US"/>
          </a:p>
        </p:txBody>
      </p:sp>
    </p:spTree>
    <p:extLst>
      <p:ext uri="{BB962C8B-B14F-4D97-AF65-F5344CB8AC3E}">
        <p14:creationId xmlns:p14="http://schemas.microsoft.com/office/powerpoint/2010/main" val="25654386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7524039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5359698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40903496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11499893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20763111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13350085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13532443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2357594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9</a:t>
            </a:fld>
            <a:endParaRPr lang="en-US"/>
          </a:p>
        </p:txBody>
      </p:sp>
    </p:spTree>
    <p:extLst>
      <p:ext uri="{BB962C8B-B14F-4D97-AF65-F5344CB8AC3E}">
        <p14:creationId xmlns:p14="http://schemas.microsoft.com/office/powerpoint/2010/main" val="304533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10</a:t>
            </a:fld>
            <a:endParaRPr lang="en-US"/>
          </a:p>
        </p:txBody>
      </p:sp>
    </p:spTree>
    <p:extLst>
      <p:ext uri="{BB962C8B-B14F-4D97-AF65-F5344CB8AC3E}">
        <p14:creationId xmlns:p14="http://schemas.microsoft.com/office/powerpoint/2010/main" val="1037100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12</a:t>
            </a:fld>
            <a:endParaRPr lang="en-US"/>
          </a:p>
        </p:txBody>
      </p:sp>
    </p:spTree>
    <p:extLst>
      <p:ext uri="{BB962C8B-B14F-4D97-AF65-F5344CB8AC3E}">
        <p14:creationId xmlns:p14="http://schemas.microsoft.com/office/powerpoint/2010/main" val="440624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14</a:t>
            </a:fld>
            <a:endParaRPr lang="en-US"/>
          </a:p>
        </p:txBody>
      </p:sp>
    </p:spTree>
    <p:extLst>
      <p:ext uri="{BB962C8B-B14F-4D97-AF65-F5344CB8AC3E}">
        <p14:creationId xmlns:p14="http://schemas.microsoft.com/office/powerpoint/2010/main" val="548398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16</a:t>
            </a:fld>
            <a:endParaRPr lang="en-US"/>
          </a:p>
        </p:txBody>
      </p:sp>
    </p:spTree>
    <p:extLst>
      <p:ext uri="{BB962C8B-B14F-4D97-AF65-F5344CB8AC3E}">
        <p14:creationId xmlns:p14="http://schemas.microsoft.com/office/powerpoint/2010/main" val="3664773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18</a:t>
            </a:fld>
            <a:endParaRPr lang="en-US"/>
          </a:p>
        </p:txBody>
      </p:sp>
    </p:spTree>
    <p:extLst>
      <p:ext uri="{BB962C8B-B14F-4D97-AF65-F5344CB8AC3E}">
        <p14:creationId xmlns:p14="http://schemas.microsoft.com/office/powerpoint/2010/main" val="4290312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10/23/2015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10/23/2015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10/23/2015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10/23/2015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10/23/2015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10/23/2015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10/23/2015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10/23/2015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10/23/2015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10/23/2015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10/23/2015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10/23/2015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schemeClr>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1504950" y="4686300"/>
            <a:ext cx="10563225" cy="2019300"/>
          </a:xfrm>
        </p:spPr>
        <p:txBody>
          <a:bodyPr>
            <a:normAutofit/>
          </a:bodyPr>
          <a:lstStyle/>
          <a:p>
            <a:r>
              <a:rPr lang="en-US" sz="8800" u="sng" dirty="0" smtClean="0">
                <a:solidFill>
                  <a:schemeClr val="bg1"/>
                </a:solidFill>
              </a:rPr>
              <a:t>The Fullness of Christ</a:t>
            </a:r>
            <a:r>
              <a:rPr lang="en-US" sz="8800" dirty="0" smtClean="0">
                <a:solidFill>
                  <a:schemeClr val="bg1"/>
                </a:solidFill>
              </a:rPr>
              <a:t>: </a:t>
            </a:r>
            <a:r>
              <a:rPr lang="en-US" dirty="0" smtClean="0">
                <a:solidFill>
                  <a:schemeClr val="bg1"/>
                </a:solidFill>
              </a:rPr>
              <a:t/>
            </a:r>
            <a:br>
              <a:rPr lang="en-US" dirty="0" smtClean="0">
                <a:solidFill>
                  <a:schemeClr val="bg1"/>
                </a:solidFill>
              </a:rPr>
            </a:br>
            <a:r>
              <a:rPr lang="en-US" sz="4800" dirty="0" smtClean="0">
                <a:solidFill>
                  <a:schemeClr val="bg1"/>
                </a:solidFill>
              </a:rPr>
              <a:t>Meditations on Our Multidimensional Messiah</a:t>
            </a:r>
            <a:endParaRPr lang="en-US" sz="6000" dirty="0">
              <a:solidFill>
                <a:schemeClr val="bg1"/>
              </a:solidFill>
            </a:endParaRPr>
          </a:p>
        </p:txBody>
      </p:sp>
      <p:pic>
        <p:nvPicPr>
          <p:cNvPr id="12" name="Picture Placeholder 11"/>
          <p:cNvPicPr>
            <a:picLocks noGrp="1" noChangeAspect="1"/>
          </p:cNvPicPr>
          <p:nvPr>
            <p:ph type="pic" idx="1"/>
          </p:nvPr>
        </p:nvPicPr>
        <p:blipFill>
          <a:blip r:embed="rId2">
            <a:extLst>
              <a:ext uri="{28A0092B-C50C-407E-A947-70E740481C1C}">
                <a14:useLocalDpi xmlns:a14="http://schemas.microsoft.com/office/drawing/2010/main" val="0"/>
              </a:ext>
            </a:extLst>
          </a:blip>
          <a:srcRect t="24993" b="24993"/>
          <a:stretch>
            <a:fillRect/>
          </a:stretch>
        </p:blipFill>
        <p:spPr>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78066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0593891" cy="2800767"/>
          </a:xfrm>
          <a:prstGeom prst="rect">
            <a:avLst/>
          </a:prstGeom>
          <a:noFill/>
        </p:spPr>
        <p:txBody>
          <a:bodyPr wrap="square" rtlCol="0">
            <a:spAutoFit/>
          </a:bodyPr>
          <a:lstStyle/>
          <a:p>
            <a:pPr marL="342900" indent="-342900">
              <a:buAutoNum type="arabicPeriod"/>
            </a:pPr>
            <a:r>
              <a:rPr lang="en-US" sz="2800" dirty="0" smtClean="0">
                <a:solidFill>
                  <a:schemeClr val="bg1"/>
                </a:solidFill>
              </a:rPr>
              <a:t>When </a:t>
            </a:r>
            <a:r>
              <a:rPr lang="en-US" sz="2800" dirty="0">
                <a:solidFill>
                  <a:schemeClr val="bg1"/>
                </a:solidFill>
              </a:rPr>
              <a:t>you hear the title “Son of Man” what do you think of? </a:t>
            </a:r>
          </a:p>
          <a:p>
            <a:pPr marL="342900" indent="-342900">
              <a:buAutoNum type="arabicPeriod"/>
            </a:pPr>
            <a:r>
              <a:rPr lang="en-US" sz="2800" dirty="0" smtClean="0">
                <a:solidFill>
                  <a:schemeClr val="bg1"/>
                </a:solidFill>
              </a:rPr>
              <a:t>The </a:t>
            </a:r>
            <a:r>
              <a:rPr lang="en-US" sz="2800" dirty="0">
                <a:solidFill>
                  <a:schemeClr val="bg1"/>
                </a:solidFill>
              </a:rPr>
              <a:t>Importance of the </a:t>
            </a:r>
            <a:r>
              <a:rPr lang="en-US" sz="2800" dirty="0" smtClean="0">
                <a:solidFill>
                  <a:schemeClr val="bg1"/>
                </a:solidFill>
              </a:rPr>
              <a:t>Title:</a:t>
            </a:r>
          </a:p>
          <a:p>
            <a:pPr marL="971550" lvl="1" indent="-514350">
              <a:buAutoNum type="alphaLcPeriod"/>
            </a:pPr>
            <a:r>
              <a:rPr lang="en-US" sz="2400" dirty="0" smtClean="0">
                <a:solidFill>
                  <a:schemeClr val="bg1"/>
                </a:solidFill>
              </a:rPr>
              <a:t>His </a:t>
            </a:r>
            <a:r>
              <a:rPr lang="en-US" sz="2400" dirty="0">
                <a:solidFill>
                  <a:schemeClr val="bg1"/>
                </a:solidFill>
              </a:rPr>
              <a:t>acceptance of this title makes way for the </a:t>
            </a:r>
            <a:r>
              <a:rPr lang="en-US" sz="2400" dirty="0" smtClean="0">
                <a:solidFill>
                  <a:schemeClr val="bg1"/>
                </a:solidFill>
              </a:rPr>
              <a:t>gospel:</a:t>
            </a:r>
          </a:p>
          <a:p>
            <a:pPr marL="971550" lvl="1" indent="-514350">
              <a:buAutoNum type="alphaLcPeriod"/>
            </a:pPr>
            <a:r>
              <a:rPr lang="en-US" sz="2400" dirty="0" smtClean="0">
                <a:solidFill>
                  <a:schemeClr val="bg1"/>
                </a:solidFill>
              </a:rPr>
              <a:t>John </a:t>
            </a:r>
            <a:r>
              <a:rPr lang="en-US" sz="2400" dirty="0">
                <a:solidFill>
                  <a:schemeClr val="bg1"/>
                </a:solidFill>
              </a:rPr>
              <a:t>ties the purpose of his Gospel to the declaration that Jesus is the Son of God (John </a:t>
            </a:r>
            <a:r>
              <a:rPr lang="en-US" sz="2400" dirty="0" smtClean="0">
                <a:solidFill>
                  <a:schemeClr val="bg1"/>
                </a:solidFill>
              </a:rPr>
              <a:t>20:31)</a:t>
            </a:r>
          </a:p>
          <a:p>
            <a:pPr marL="971550" lvl="1" indent="-514350">
              <a:buAutoNum type="alphaLcPeriod"/>
            </a:pPr>
            <a:r>
              <a:rPr lang="en-US" sz="2400" dirty="0" smtClean="0">
                <a:solidFill>
                  <a:schemeClr val="bg1"/>
                </a:solidFill>
              </a:rPr>
              <a:t>Son </a:t>
            </a:r>
            <a:r>
              <a:rPr lang="en-US" sz="2400" dirty="0">
                <a:solidFill>
                  <a:schemeClr val="bg1"/>
                </a:solidFill>
              </a:rPr>
              <a:t>of God title used at the key movements of Jesus’ life and </a:t>
            </a:r>
            <a:r>
              <a:rPr lang="en-US" sz="2400" dirty="0" smtClean="0">
                <a:solidFill>
                  <a:schemeClr val="bg1"/>
                </a:solidFill>
              </a:rPr>
              <a:t>ministry</a:t>
            </a:r>
          </a:p>
          <a:p>
            <a:pPr marL="1428750" lvl="2" indent="-514350">
              <a:buAutoNum type="arabicPeriod"/>
            </a:pPr>
            <a:r>
              <a:rPr lang="en-US" sz="2400" dirty="0" smtClean="0">
                <a:solidFill>
                  <a:schemeClr val="bg1"/>
                </a:solidFill>
              </a:rPr>
              <a:t>Birth </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07190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267852" y="2352"/>
            <a:ext cx="7720359" cy="6494085"/>
          </a:xfrm>
          <a:prstGeom prst="rect">
            <a:avLst/>
          </a:prstGeom>
        </p:spPr>
        <p:txBody>
          <a:bodyPr wrap="square">
            <a:spAutoFit/>
          </a:bodyPr>
          <a:lstStyle/>
          <a:p>
            <a:pPr algn="ctr"/>
            <a:r>
              <a:rPr lang="en-US" sz="3200" dirty="0" smtClean="0">
                <a:solidFill>
                  <a:prstClr val="white"/>
                </a:solidFill>
                <a:latin typeface="Book Antiqua" panose="02040602050305030304" pitchFamily="18" charset="0"/>
              </a:rPr>
              <a:t>And </a:t>
            </a:r>
            <a:r>
              <a:rPr lang="en-US" sz="3200" dirty="0">
                <a:solidFill>
                  <a:prstClr val="white"/>
                </a:solidFill>
                <a:latin typeface="Book Antiqua" panose="02040602050305030304" pitchFamily="18" charset="0"/>
              </a:rPr>
              <a:t>behold, you will conceive in your womb and bear a son, and you shall call his name Jesus. He will be great and will be called the Son of the Most High. And the Lord God will give to him the throne of his father David (Luke 1:31-32 ESV</a:t>
            </a:r>
            <a:r>
              <a:rPr lang="en-US" sz="3200" dirty="0" smtClean="0">
                <a:solidFill>
                  <a:prstClr val="white"/>
                </a:solidFill>
                <a:latin typeface="Book Antiqua" panose="02040602050305030304" pitchFamily="18" charset="0"/>
              </a:rPr>
              <a:t>)</a:t>
            </a:r>
          </a:p>
          <a:p>
            <a:pPr algn="ctr"/>
            <a:endParaRPr lang="en-US" sz="3200" dirty="0" smtClean="0">
              <a:solidFill>
                <a:prstClr val="white"/>
              </a:solidFill>
              <a:latin typeface="Book Antiqua" panose="02040602050305030304" pitchFamily="18" charset="0"/>
            </a:endParaRPr>
          </a:p>
          <a:p>
            <a:pPr algn="ctr"/>
            <a:r>
              <a:rPr lang="en-US" sz="3200" dirty="0" smtClean="0">
                <a:solidFill>
                  <a:prstClr val="white"/>
                </a:solidFill>
                <a:latin typeface="Book Antiqua" panose="02040602050305030304" pitchFamily="18" charset="0"/>
              </a:rPr>
              <a:t>And </a:t>
            </a:r>
            <a:r>
              <a:rPr lang="en-US" sz="3200" dirty="0">
                <a:solidFill>
                  <a:prstClr val="white"/>
                </a:solidFill>
                <a:latin typeface="Book Antiqua" panose="02040602050305030304" pitchFamily="18" charset="0"/>
              </a:rPr>
              <a:t>the angel answered her, “The Holy Spirit will come upon you, and the power of the Most High will overshadow you; therefore the child to be born will be called holy—the Son of God. (Luke 1:35 ESV)</a:t>
            </a:r>
          </a:p>
        </p:txBody>
      </p:sp>
    </p:spTree>
    <p:extLst>
      <p:ext uri="{BB962C8B-B14F-4D97-AF65-F5344CB8AC3E}">
        <p14:creationId xmlns:p14="http://schemas.microsoft.com/office/powerpoint/2010/main" val="25255615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0593891" cy="3170099"/>
          </a:xfrm>
          <a:prstGeom prst="rect">
            <a:avLst/>
          </a:prstGeom>
          <a:noFill/>
        </p:spPr>
        <p:txBody>
          <a:bodyPr wrap="square" rtlCol="0">
            <a:spAutoFit/>
          </a:bodyPr>
          <a:lstStyle/>
          <a:p>
            <a:pPr marL="342900" indent="-342900">
              <a:buAutoNum type="arabicPeriod"/>
            </a:pPr>
            <a:r>
              <a:rPr lang="en-US" sz="2800" dirty="0" smtClean="0">
                <a:solidFill>
                  <a:schemeClr val="bg1"/>
                </a:solidFill>
              </a:rPr>
              <a:t>When </a:t>
            </a:r>
            <a:r>
              <a:rPr lang="en-US" sz="2800" dirty="0">
                <a:solidFill>
                  <a:schemeClr val="bg1"/>
                </a:solidFill>
              </a:rPr>
              <a:t>you hear the title “Son of Man” what do you think of? </a:t>
            </a:r>
          </a:p>
          <a:p>
            <a:pPr marL="342900" indent="-342900">
              <a:buAutoNum type="arabicPeriod"/>
            </a:pPr>
            <a:r>
              <a:rPr lang="en-US" sz="2800" dirty="0" smtClean="0">
                <a:solidFill>
                  <a:schemeClr val="bg1"/>
                </a:solidFill>
              </a:rPr>
              <a:t>The </a:t>
            </a:r>
            <a:r>
              <a:rPr lang="en-US" sz="2800" dirty="0">
                <a:solidFill>
                  <a:schemeClr val="bg1"/>
                </a:solidFill>
              </a:rPr>
              <a:t>Importance of the </a:t>
            </a:r>
            <a:r>
              <a:rPr lang="en-US" sz="2800" dirty="0" smtClean="0">
                <a:solidFill>
                  <a:schemeClr val="bg1"/>
                </a:solidFill>
              </a:rPr>
              <a:t>Title:</a:t>
            </a:r>
          </a:p>
          <a:p>
            <a:pPr marL="971550" lvl="1" indent="-514350">
              <a:buAutoNum type="alphaLcPeriod"/>
            </a:pPr>
            <a:r>
              <a:rPr lang="en-US" sz="2400" dirty="0" smtClean="0">
                <a:solidFill>
                  <a:schemeClr val="bg1"/>
                </a:solidFill>
              </a:rPr>
              <a:t>His </a:t>
            </a:r>
            <a:r>
              <a:rPr lang="en-US" sz="2400" dirty="0">
                <a:solidFill>
                  <a:schemeClr val="bg1"/>
                </a:solidFill>
              </a:rPr>
              <a:t>acceptance of this title makes way for the </a:t>
            </a:r>
            <a:r>
              <a:rPr lang="en-US" sz="2400" dirty="0" smtClean="0">
                <a:solidFill>
                  <a:schemeClr val="bg1"/>
                </a:solidFill>
              </a:rPr>
              <a:t>gospel:</a:t>
            </a:r>
          </a:p>
          <a:p>
            <a:pPr marL="971550" lvl="1" indent="-514350">
              <a:buAutoNum type="alphaLcPeriod"/>
            </a:pPr>
            <a:r>
              <a:rPr lang="en-US" sz="2400" dirty="0" smtClean="0">
                <a:solidFill>
                  <a:schemeClr val="bg1"/>
                </a:solidFill>
              </a:rPr>
              <a:t>John </a:t>
            </a:r>
            <a:r>
              <a:rPr lang="en-US" sz="2400" dirty="0">
                <a:solidFill>
                  <a:schemeClr val="bg1"/>
                </a:solidFill>
              </a:rPr>
              <a:t>ties the purpose of his Gospel to the declaration that Jesus is the Son of God (John </a:t>
            </a:r>
            <a:r>
              <a:rPr lang="en-US" sz="2400" dirty="0" smtClean="0">
                <a:solidFill>
                  <a:schemeClr val="bg1"/>
                </a:solidFill>
              </a:rPr>
              <a:t>20:31)</a:t>
            </a:r>
          </a:p>
          <a:p>
            <a:pPr marL="971550" lvl="1" indent="-514350">
              <a:buAutoNum type="alphaLcPeriod"/>
            </a:pPr>
            <a:r>
              <a:rPr lang="en-US" sz="2400" dirty="0" smtClean="0">
                <a:solidFill>
                  <a:schemeClr val="bg1"/>
                </a:solidFill>
              </a:rPr>
              <a:t>Son </a:t>
            </a:r>
            <a:r>
              <a:rPr lang="en-US" sz="2400" dirty="0">
                <a:solidFill>
                  <a:schemeClr val="bg1"/>
                </a:solidFill>
              </a:rPr>
              <a:t>of God title used at the key movements of Jesus’ life and </a:t>
            </a:r>
            <a:r>
              <a:rPr lang="en-US" sz="2400" dirty="0" smtClean="0">
                <a:solidFill>
                  <a:schemeClr val="bg1"/>
                </a:solidFill>
              </a:rPr>
              <a:t>ministry</a:t>
            </a:r>
          </a:p>
          <a:p>
            <a:pPr marL="1428750" lvl="2" indent="-514350">
              <a:buAutoNum type="arabicPeriod"/>
            </a:pPr>
            <a:r>
              <a:rPr lang="en-US" sz="2400" dirty="0" smtClean="0">
                <a:solidFill>
                  <a:schemeClr val="bg1"/>
                </a:solidFill>
              </a:rPr>
              <a:t>Birth </a:t>
            </a:r>
          </a:p>
          <a:p>
            <a:pPr marL="1428750" lvl="2" indent="-514350">
              <a:buAutoNum type="arabicPeriod"/>
            </a:pPr>
            <a:r>
              <a:rPr lang="en-US" sz="2400" dirty="0" smtClean="0">
                <a:solidFill>
                  <a:schemeClr val="bg1"/>
                </a:solidFill>
              </a:rPr>
              <a:t>Baptism </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7040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302142" y="1465392"/>
            <a:ext cx="7720359" cy="3170099"/>
          </a:xfrm>
          <a:prstGeom prst="rect">
            <a:avLst/>
          </a:prstGeom>
        </p:spPr>
        <p:txBody>
          <a:bodyPr wrap="square">
            <a:spAutoFit/>
          </a:bodyPr>
          <a:lstStyle/>
          <a:p>
            <a:pPr algn="ctr"/>
            <a:r>
              <a:rPr lang="en-US" sz="4000" dirty="0" smtClean="0">
                <a:solidFill>
                  <a:prstClr val="white"/>
                </a:solidFill>
                <a:latin typeface="Book Antiqua" panose="02040602050305030304" pitchFamily="18" charset="0"/>
              </a:rPr>
              <a:t>And </a:t>
            </a:r>
            <a:r>
              <a:rPr lang="en-US" sz="4000" dirty="0">
                <a:solidFill>
                  <a:prstClr val="white"/>
                </a:solidFill>
                <a:latin typeface="Book Antiqua" panose="02040602050305030304" pitchFamily="18" charset="0"/>
              </a:rPr>
              <a:t>a voice came from heaven, “You are my beloved Son; with you I am well pleased</a:t>
            </a:r>
            <a:r>
              <a:rPr lang="en-US" sz="4000" dirty="0" smtClean="0">
                <a:solidFill>
                  <a:prstClr val="white"/>
                </a:solidFill>
                <a:latin typeface="Book Antiqua" panose="02040602050305030304" pitchFamily="18" charset="0"/>
              </a:rPr>
              <a:t>.”</a:t>
            </a:r>
          </a:p>
          <a:p>
            <a:pPr algn="ctr"/>
            <a:endParaRPr lang="en-US" sz="4000" dirty="0">
              <a:solidFill>
                <a:prstClr val="white"/>
              </a:solidFill>
              <a:latin typeface="Book Antiqua" panose="02040602050305030304" pitchFamily="18" charset="0"/>
            </a:endParaRPr>
          </a:p>
          <a:p>
            <a:pPr algn="ctr"/>
            <a:r>
              <a:rPr lang="en-US" sz="4000" dirty="0" smtClean="0">
                <a:solidFill>
                  <a:prstClr val="white"/>
                </a:solidFill>
                <a:latin typeface="Book Antiqua" panose="02040602050305030304" pitchFamily="18" charset="0"/>
              </a:rPr>
              <a:t>(</a:t>
            </a:r>
            <a:r>
              <a:rPr lang="en-US" sz="4000" dirty="0">
                <a:solidFill>
                  <a:prstClr val="white"/>
                </a:solidFill>
                <a:latin typeface="Book Antiqua" panose="02040602050305030304" pitchFamily="18" charset="0"/>
              </a:rPr>
              <a:t>Mark 1:11 ESV)</a:t>
            </a:r>
          </a:p>
        </p:txBody>
      </p:sp>
    </p:spTree>
    <p:extLst>
      <p:ext uri="{BB962C8B-B14F-4D97-AF65-F5344CB8AC3E}">
        <p14:creationId xmlns:p14="http://schemas.microsoft.com/office/powerpoint/2010/main" val="32290384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0593891" cy="3539430"/>
          </a:xfrm>
          <a:prstGeom prst="rect">
            <a:avLst/>
          </a:prstGeom>
          <a:noFill/>
        </p:spPr>
        <p:txBody>
          <a:bodyPr wrap="square" rtlCol="0">
            <a:spAutoFit/>
          </a:bodyPr>
          <a:lstStyle/>
          <a:p>
            <a:pPr marL="342900" indent="-342900">
              <a:buAutoNum type="arabicPeriod"/>
            </a:pPr>
            <a:r>
              <a:rPr lang="en-US" sz="2800" dirty="0" smtClean="0">
                <a:solidFill>
                  <a:schemeClr val="bg1"/>
                </a:solidFill>
              </a:rPr>
              <a:t>When </a:t>
            </a:r>
            <a:r>
              <a:rPr lang="en-US" sz="2800" dirty="0">
                <a:solidFill>
                  <a:schemeClr val="bg1"/>
                </a:solidFill>
              </a:rPr>
              <a:t>you hear the title “Son of Man” what do you think of? </a:t>
            </a:r>
          </a:p>
          <a:p>
            <a:pPr marL="342900" indent="-342900">
              <a:buAutoNum type="arabicPeriod"/>
            </a:pPr>
            <a:r>
              <a:rPr lang="en-US" sz="2800" dirty="0" smtClean="0">
                <a:solidFill>
                  <a:schemeClr val="bg1"/>
                </a:solidFill>
              </a:rPr>
              <a:t>The </a:t>
            </a:r>
            <a:r>
              <a:rPr lang="en-US" sz="2800" dirty="0">
                <a:solidFill>
                  <a:schemeClr val="bg1"/>
                </a:solidFill>
              </a:rPr>
              <a:t>Importance of the </a:t>
            </a:r>
            <a:r>
              <a:rPr lang="en-US" sz="2800" dirty="0" smtClean="0">
                <a:solidFill>
                  <a:schemeClr val="bg1"/>
                </a:solidFill>
              </a:rPr>
              <a:t>Title:</a:t>
            </a:r>
          </a:p>
          <a:p>
            <a:pPr marL="971550" lvl="1" indent="-514350">
              <a:buAutoNum type="alphaLcPeriod"/>
            </a:pPr>
            <a:r>
              <a:rPr lang="en-US" sz="2400" dirty="0" smtClean="0">
                <a:solidFill>
                  <a:schemeClr val="bg1"/>
                </a:solidFill>
              </a:rPr>
              <a:t>His </a:t>
            </a:r>
            <a:r>
              <a:rPr lang="en-US" sz="2400" dirty="0">
                <a:solidFill>
                  <a:schemeClr val="bg1"/>
                </a:solidFill>
              </a:rPr>
              <a:t>acceptance of this title makes way for the </a:t>
            </a:r>
            <a:r>
              <a:rPr lang="en-US" sz="2400" dirty="0" smtClean="0">
                <a:solidFill>
                  <a:schemeClr val="bg1"/>
                </a:solidFill>
              </a:rPr>
              <a:t>gospel:</a:t>
            </a:r>
          </a:p>
          <a:p>
            <a:pPr marL="971550" lvl="1" indent="-514350">
              <a:buAutoNum type="alphaLcPeriod"/>
            </a:pPr>
            <a:r>
              <a:rPr lang="en-US" sz="2400" dirty="0" smtClean="0">
                <a:solidFill>
                  <a:schemeClr val="bg1"/>
                </a:solidFill>
              </a:rPr>
              <a:t>John </a:t>
            </a:r>
            <a:r>
              <a:rPr lang="en-US" sz="2400" dirty="0">
                <a:solidFill>
                  <a:schemeClr val="bg1"/>
                </a:solidFill>
              </a:rPr>
              <a:t>ties the purpose of his Gospel to the declaration that Jesus is the Son of God (John </a:t>
            </a:r>
            <a:r>
              <a:rPr lang="en-US" sz="2400" dirty="0" smtClean="0">
                <a:solidFill>
                  <a:schemeClr val="bg1"/>
                </a:solidFill>
              </a:rPr>
              <a:t>20:31)</a:t>
            </a:r>
          </a:p>
          <a:p>
            <a:pPr marL="971550" lvl="1" indent="-514350">
              <a:buAutoNum type="alphaLcPeriod"/>
            </a:pPr>
            <a:r>
              <a:rPr lang="en-US" sz="2400" dirty="0" smtClean="0">
                <a:solidFill>
                  <a:schemeClr val="bg1"/>
                </a:solidFill>
              </a:rPr>
              <a:t>Son </a:t>
            </a:r>
            <a:r>
              <a:rPr lang="en-US" sz="2400" dirty="0">
                <a:solidFill>
                  <a:schemeClr val="bg1"/>
                </a:solidFill>
              </a:rPr>
              <a:t>of God title used at the key movements of Jesus’ life and </a:t>
            </a:r>
            <a:r>
              <a:rPr lang="en-US" sz="2400" dirty="0" smtClean="0">
                <a:solidFill>
                  <a:schemeClr val="bg1"/>
                </a:solidFill>
              </a:rPr>
              <a:t>ministry</a:t>
            </a:r>
          </a:p>
          <a:p>
            <a:pPr marL="1428750" lvl="2" indent="-514350">
              <a:buAutoNum type="arabicPeriod"/>
            </a:pPr>
            <a:r>
              <a:rPr lang="en-US" sz="2400" dirty="0" smtClean="0">
                <a:solidFill>
                  <a:schemeClr val="bg1"/>
                </a:solidFill>
              </a:rPr>
              <a:t>Birth </a:t>
            </a:r>
          </a:p>
          <a:p>
            <a:pPr marL="1428750" lvl="2" indent="-514350">
              <a:buAutoNum type="arabicPeriod"/>
            </a:pPr>
            <a:r>
              <a:rPr lang="en-US" sz="2400" dirty="0" smtClean="0">
                <a:solidFill>
                  <a:schemeClr val="bg1"/>
                </a:solidFill>
              </a:rPr>
              <a:t>Baptism </a:t>
            </a:r>
          </a:p>
          <a:p>
            <a:pPr marL="1428750" lvl="2" indent="-514350">
              <a:buAutoNum type="arabicPeriod"/>
            </a:pPr>
            <a:r>
              <a:rPr lang="en-US" sz="2400" dirty="0" smtClean="0">
                <a:solidFill>
                  <a:schemeClr val="bg1"/>
                </a:solidFill>
              </a:rPr>
              <a:t>Transfiguration </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69528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302142" y="1465392"/>
            <a:ext cx="7720359" cy="3785652"/>
          </a:xfrm>
          <a:prstGeom prst="rect">
            <a:avLst/>
          </a:prstGeom>
        </p:spPr>
        <p:txBody>
          <a:bodyPr wrap="square">
            <a:spAutoFit/>
          </a:bodyPr>
          <a:lstStyle/>
          <a:p>
            <a:pPr algn="ctr"/>
            <a:r>
              <a:rPr lang="en-US" sz="4000" dirty="0" smtClean="0">
                <a:solidFill>
                  <a:prstClr val="white"/>
                </a:solidFill>
                <a:latin typeface="Book Antiqua" panose="02040602050305030304" pitchFamily="18" charset="0"/>
              </a:rPr>
              <a:t>And </a:t>
            </a:r>
            <a:r>
              <a:rPr lang="en-US" sz="4000" dirty="0">
                <a:solidFill>
                  <a:prstClr val="white"/>
                </a:solidFill>
                <a:latin typeface="Book Antiqua" panose="02040602050305030304" pitchFamily="18" charset="0"/>
              </a:rPr>
              <a:t>a cloud overshadowed them, and a voice came out of the cloud, “This is my beloved Son; listen to him.” </a:t>
            </a:r>
            <a:endParaRPr lang="en-US" sz="4000" dirty="0" smtClean="0">
              <a:solidFill>
                <a:prstClr val="white"/>
              </a:solidFill>
              <a:latin typeface="Book Antiqua" panose="02040602050305030304" pitchFamily="18" charset="0"/>
            </a:endParaRPr>
          </a:p>
          <a:p>
            <a:pPr algn="ctr"/>
            <a:endParaRPr lang="en-US" sz="4000" dirty="0">
              <a:solidFill>
                <a:prstClr val="white"/>
              </a:solidFill>
              <a:latin typeface="Book Antiqua" panose="02040602050305030304" pitchFamily="18" charset="0"/>
            </a:endParaRPr>
          </a:p>
          <a:p>
            <a:pPr algn="ctr"/>
            <a:r>
              <a:rPr lang="en-US" sz="4000" dirty="0" smtClean="0">
                <a:solidFill>
                  <a:prstClr val="white"/>
                </a:solidFill>
                <a:latin typeface="Book Antiqua" panose="02040602050305030304" pitchFamily="18" charset="0"/>
              </a:rPr>
              <a:t>(</a:t>
            </a:r>
            <a:r>
              <a:rPr lang="en-US" sz="4000" dirty="0">
                <a:solidFill>
                  <a:prstClr val="white"/>
                </a:solidFill>
                <a:latin typeface="Book Antiqua" panose="02040602050305030304" pitchFamily="18" charset="0"/>
              </a:rPr>
              <a:t>Mark 9:7 ESV)</a:t>
            </a:r>
          </a:p>
        </p:txBody>
      </p:sp>
    </p:spTree>
    <p:extLst>
      <p:ext uri="{BB962C8B-B14F-4D97-AF65-F5344CB8AC3E}">
        <p14:creationId xmlns:p14="http://schemas.microsoft.com/office/powerpoint/2010/main" val="17772955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0593891" cy="3908762"/>
          </a:xfrm>
          <a:prstGeom prst="rect">
            <a:avLst/>
          </a:prstGeom>
          <a:noFill/>
        </p:spPr>
        <p:txBody>
          <a:bodyPr wrap="square" rtlCol="0">
            <a:spAutoFit/>
          </a:bodyPr>
          <a:lstStyle/>
          <a:p>
            <a:pPr marL="342900" indent="-342900">
              <a:buAutoNum type="arabicPeriod"/>
            </a:pPr>
            <a:r>
              <a:rPr lang="en-US" sz="2800" dirty="0" smtClean="0">
                <a:solidFill>
                  <a:schemeClr val="bg1"/>
                </a:solidFill>
              </a:rPr>
              <a:t>When </a:t>
            </a:r>
            <a:r>
              <a:rPr lang="en-US" sz="2800" dirty="0">
                <a:solidFill>
                  <a:schemeClr val="bg1"/>
                </a:solidFill>
              </a:rPr>
              <a:t>you hear the title “Son of Man” what do you think of? </a:t>
            </a:r>
          </a:p>
          <a:p>
            <a:pPr marL="342900" indent="-342900">
              <a:buAutoNum type="arabicPeriod"/>
            </a:pPr>
            <a:r>
              <a:rPr lang="en-US" sz="2800" dirty="0" smtClean="0">
                <a:solidFill>
                  <a:schemeClr val="bg1"/>
                </a:solidFill>
              </a:rPr>
              <a:t>The </a:t>
            </a:r>
            <a:r>
              <a:rPr lang="en-US" sz="2800" dirty="0">
                <a:solidFill>
                  <a:schemeClr val="bg1"/>
                </a:solidFill>
              </a:rPr>
              <a:t>Importance of the </a:t>
            </a:r>
            <a:r>
              <a:rPr lang="en-US" sz="2800" dirty="0" smtClean="0">
                <a:solidFill>
                  <a:schemeClr val="bg1"/>
                </a:solidFill>
              </a:rPr>
              <a:t>Title:</a:t>
            </a:r>
          </a:p>
          <a:p>
            <a:pPr marL="971550" lvl="1" indent="-514350">
              <a:buAutoNum type="alphaLcPeriod"/>
            </a:pPr>
            <a:r>
              <a:rPr lang="en-US" sz="2400" dirty="0" smtClean="0">
                <a:solidFill>
                  <a:schemeClr val="bg1"/>
                </a:solidFill>
              </a:rPr>
              <a:t>His </a:t>
            </a:r>
            <a:r>
              <a:rPr lang="en-US" sz="2400" dirty="0">
                <a:solidFill>
                  <a:schemeClr val="bg1"/>
                </a:solidFill>
              </a:rPr>
              <a:t>acceptance of this title makes way for the </a:t>
            </a:r>
            <a:r>
              <a:rPr lang="en-US" sz="2400" dirty="0" smtClean="0">
                <a:solidFill>
                  <a:schemeClr val="bg1"/>
                </a:solidFill>
              </a:rPr>
              <a:t>gospel:</a:t>
            </a:r>
          </a:p>
          <a:p>
            <a:pPr marL="971550" lvl="1" indent="-514350">
              <a:buAutoNum type="alphaLcPeriod"/>
            </a:pPr>
            <a:r>
              <a:rPr lang="en-US" sz="2400" dirty="0" smtClean="0">
                <a:solidFill>
                  <a:schemeClr val="bg1"/>
                </a:solidFill>
              </a:rPr>
              <a:t>John </a:t>
            </a:r>
            <a:r>
              <a:rPr lang="en-US" sz="2400" dirty="0">
                <a:solidFill>
                  <a:schemeClr val="bg1"/>
                </a:solidFill>
              </a:rPr>
              <a:t>ties the purpose of his Gospel to the declaration that Jesus is the Son of God (John </a:t>
            </a:r>
            <a:r>
              <a:rPr lang="en-US" sz="2400" dirty="0" smtClean="0">
                <a:solidFill>
                  <a:schemeClr val="bg1"/>
                </a:solidFill>
              </a:rPr>
              <a:t>20:31)</a:t>
            </a:r>
          </a:p>
          <a:p>
            <a:pPr marL="971550" lvl="1" indent="-514350">
              <a:buAutoNum type="alphaLcPeriod"/>
            </a:pPr>
            <a:r>
              <a:rPr lang="en-US" sz="2400" dirty="0" smtClean="0">
                <a:solidFill>
                  <a:schemeClr val="bg1"/>
                </a:solidFill>
              </a:rPr>
              <a:t>Son </a:t>
            </a:r>
            <a:r>
              <a:rPr lang="en-US" sz="2400" dirty="0">
                <a:solidFill>
                  <a:schemeClr val="bg1"/>
                </a:solidFill>
              </a:rPr>
              <a:t>of God title used at the key movements of Jesus’ life and </a:t>
            </a:r>
            <a:r>
              <a:rPr lang="en-US" sz="2400" dirty="0" smtClean="0">
                <a:solidFill>
                  <a:schemeClr val="bg1"/>
                </a:solidFill>
              </a:rPr>
              <a:t>ministry</a:t>
            </a:r>
          </a:p>
          <a:p>
            <a:pPr marL="1428750" lvl="2" indent="-514350">
              <a:buAutoNum type="arabicPeriod"/>
            </a:pPr>
            <a:r>
              <a:rPr lang="en-US" sz="2400" dirty="0" smtClean="0">
                <a:solidFill>
                  <a:schemeClr val="bg1"/>
                </a:solidFill>
              </a:rPr>
              <a:t>Birth </a:t>
            </a:r>
          </a:p>
          <a:p>
            <a:pPr marL="1428750" lvl="2" indent="-514350">
              <a:buAutoNum type="arabicPeriod"/>
            </a:pPr>
            <a:r>
              <a:rPr lang="en-US" sz="2400" dirty="0" smtClean="0">
                <a:solidFill>
                  <a:schemeClr val="bg1"/>
                </a:solidFill>
              </a:rPr>
              <a:t>Baptism </a:t>
            </a:r>
          </a:p>
          <a:p>
            <a:pPr marL="1428750" lvl="2" indent="-514350">
              <a:buAutoNum type="arabicPeriod"/>
            </a:pPr>
            <a:r>
              <a:rPr lang="en-US" sz="2400" dirty="0" smtClean="0">
                <a:solidFill>
                  <a:schemeClr val="bg1"/>
                </a:solidFill>
              </a:rPr>
              <a:t>Transfiguration </a:t>
            </a:r>
          </a:p>
          <a:p>
            <a:pPr marL="1428750" lvl="2" indent="-514350">
              <a:buAutoNum type="arabicPeriod"/>
            </a:pPr>
            <a:r>
              <a:rPr lang="en-US" sz="2400" dirty="0" smtClean="0">
                <a:solidFill>
                  <a:schemeClr val="bg1"/>
                </a:solidFill>
              </a:rPr>
              <a:t>Crucifixion</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4840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210702" y="848172"/>
            <a:ext cx="7720359" cy="5632311"/>
          </a:xfrm>
          <a:prstGeom prst="rect">
            <a:avLst/>
          </a:prstGeom>
        </p:spPr>
        <p:txBody>
          <a:bodyPr wrap="square">
            <a:spAutoFit/>
          </a:bodyPr>
          <a:lstStyle/>
          <a:p>
            <a:pPr algn="ctr"/>
            <a:r>
              <a:rPr lang="en-US" sz="4000" dirty="0" smtClean="0">
                <a:solidFill>
                  <a:prstClr val="white"/>
                </a:solidFill>
                <a:latin typeface="Book Antiqua" panose="02040602050305030304" pitchFamily="18" charset="0"/>
              </a:rPr>
              <a:t>When </a:t>
            </a:r>
            <a:r>
              <a:rPr lang="en-US" sz="4000" dirty="0">
                <a:solidFill>
                  <a:prstClr val="white"/>
                </a:solidFill>
                <a:latin typeface="Book Antiqua" panose="02040602050305030304" pitchFamily="18" charset="0"/>
              </a:rPr>
              <a:t>the centurion and those who were with him, keeping watch over Jesus, saw the earthquake and what took place, they were filled with awe and said, “Truly this was the Son of God</a:t>
            </a:r>
            <a:r>
              <a:rPr lang="en-US" sz="4000" dirty="0" smtClean="0">
                <a:solidFill>
                  <a:prstClr val="white"/>
                </a:solidFill>
                <a:latin typeface="Book Antiqua" panose="02040602050305030304" pitchFamily="18" charset="0"/>
              </a:rPr>
              <a:t>!”</a:t>
            </a:r>
          </a:p>
          <a:p>
            <a:pPr algn="ctr"/>
            <a:endParaRPr lang="en-US" sz="4000" dirty="0">
              <a:solidFill>
                <a:prstClr val="white"/>
              </a:solidFill>
              <a:latin typeface="Book Antiqua" panose="02040602050305030304" pitchFamily="18" charset="0"/>
            </a:endParaRPr>
          </a:p>
          <a:p>
            <a:pPr algn="ctr"/>
            <a:r>
              <a:rPr lang="en-US" sz="4000" dirty="0" smtClean="0">
                <a:solidFill>
                  <a:prstClr val="white"/>
                </a:solidFill>
                <a:latin typeface="Book Antiqua" panose="02040602050305030304" pitchFamily="18" charset="0"/>
              </a:rPr>
              <a:t>(</a:t>
            </a:r>
            <a:r>
              <a:rPr lang="en-US" sz="4000" dirty="0">
                <a:solidFill>
                  <a:prstClr val="white"/>
                </a:solidFill>
                <a:latin typeface="Book Antiqua" panose="02040602050305030304" pitchFamily="18" charset="0"/>
              </a:rPr>
              <a:t>Matthew 27:54 ESV)</a:t>
            </a:r>
          </a:p>
        </p:txBody>
      </p:sp>
    </p:spTree>
    <p:extLst>
      <p:ext uri="{BB962C8B-B14F-4D97-AF65-F5344CB8AC3E}">
        <p14:creationId xmlns:p14="http://schemas.microsoft.com/office/powerpoint/2010/main" val="1699501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0593891" cy="4278094"/>
          </a:xfrm>
          <a:prstGeom prst="rect">
            <a:avLst/>
          </a:prstGeom>
          <a:noFill/>
        </p:spPr>
        <p:txBody>
          <a:bodyPr wrap="square" rtlCol="0">
            <a:spAutoFit/>
          </a:bodyPr>
          <a:lstStyle/>
          <a:p>
            <a:pPr marL="342900" indent="-342900">
              <a:buAutoNum type="arabicPeriod"/>
            </a:pPr>
            <a:r>
              <a:rPr lang="en-US" sz="2800" dirty="0" smtClean="0">
                <a:solidFill>
                  <a:schemeClr val="bg1"/>
                </a:solidFill>
              </a:rPr>
              <a:t>When </a:t>
            </a:r>
            <a:r>
              <a:rPr lang="en-US" sz="2800" dirty="0">
                <a:solidFill>
                  <a:schemeClr val="bg1"/>
                </a:solidFill>
              </a:rPr>
              <a:t>you hear the title “Son of Man” what do you think of? </a:t>
            </a:r>
          </a:p>
          <a:p>
            <a:pPr marL="342900" indent="-342900">
              <a:buAutoNum type="arabicPeriod"/>
            </a:pPr>
            <a:r>
              <a:rPr lang="en-US" sz="2800" dirty="0" smtClean="0">
                <a:solidFill>
                  <a:schemeClr val="bg1"/>
                </a:solidFill>
              </a:rPr>
              <a:t>The </a:t>
            </a:r>
            <a:r>
              <a:rPr lang="en-US" sz="2800" dirty="0">
                <a:solidFill>
                  <a:schemeClr val="bg1"/>
                </a:solidFill>
              </a:rPr>
              <a:t>Importance of the </a:t>
            </a:r>
            <a:r>
              <a:rPr lang="en-US" sz="2800" dirty="0" smtClean="0">
                <a:solidFill>
                  <a:schemeClr val="bg1"/>
                </a:solidFill>
              </a:rPr>
              <a:t>Title:</a:t>
            </a:r>
          </a:p>
          <a:p>
            <a:pPr marL="971550" lvl="1" indent="-514350">
              <a:buAutoNum type="alphaLcPeriod"/>
            </a:pPr>
            <a:r>
              <a:rPr lang="en-US" sz="2400" dirty="0" smtClean="0">
                <a:solidFill>
                  <a:schemeClr val="bg1"/>
                </a:solidFill>
              </a:rPr>
              <a:t>His </a:t>
            </a:r>
            <a:r>
              <a:rPr lang="en-US" sz="2400" dirty="0">
                <a:solidFill>
                  <a:schemeClr val="bg1"/>
                </a:solidFill>
              </a:rPr>
              <a:t>acceptance of this title makes way for the </a:t>
            </a:r>
            <a:r>
              <a:rPr lang="en-US" sz="2400" dirty="0" smtClean="0">
                <a:solidFill>
                  <a:schemeClr val="bg1"/>
                </a:solidFill>
              </a:rPr>
              <a:t>gospel:</a:t>
            </a:r>
          </a:p>
          <a:p>
            <a:pPr marL="971550" lvl="1" indent="-514350">
              <a:buAutoNum type="alphaLcPeriod"/>
            </a:pPr>
            <a:r>
              <a:rPr lang="en-US" sz="2400" dirty="0" smtClean="0">
                <a:solidFill>
                  <a:schemeClr val="bg1"/>
                </a:solidFill>
              </a:rPr>
              <a:t>John </a:t>
            </a:r>
            <a:r>
              <a:rPr lang="en-US" sz="2400" dirty="0">
                <a:solidFill>
                  <a:schemeClr val="bg1"/>
                </a:solidFill>
              </a:rPr>
              <a:t>ties the purpose of his Gospel to the declaration that Jesus is the Son of God (John </a:t>
            </a:r>
            <a:r>
              <a:rPr lang="en-US" sz="2400" dirty="0" smtClean="0">
                <a:solidFill>
                  <a:schemeClr val="bg1"/>
                </a:solidFill>
              </a:rPr>
              <a:t>20:31)</a:t>
            </a:r>
          </a:p>
          <a:p>
            <a:pPr marL="971550" lvl="1" indent="-514350">
              <a:buAutoNum type="alphaLcPeriod"/>
            </a:pPr>
            <a:r>
              <a:rPr lang="en-US" sz="2400" dirty="0" smtClean="0">
                <a:solidFill>
                  <a:schemeClr val="bg1"/>
                </a:solidFill>
              </a:rPr>
              <a:t>Son </a:t>
            </a:r>
            <a:r>
              <a:rPr lang="en-US" sz="2400" dirty="0">
                <a:solidFill>
                  <a:schemeClr val="bg1"/>
                </a:solidFill>
              </a:rPr>
              <a:t>of God title used at the key movements of Jesus’ life and </a:t>
            </a:r>
            <a:r>
              <a:rPr lang="en-US" sz="2400" dirty="0" smtClean="0">
                <a:solidFill>
                  <a:schemeClr val="bg1"/>
                </a:solidFill>
              </a:rPr>
              <a:t>ministry</a:t>
            </a:r>
          </a:p>
          <a:p>
            <a:pPr marL="1428750" lvl="2" indent="-514350">
              <a:buAutoNum type="arabicPeriod"/>
            </a:pPr>
            <a:r>
              <a:rPr lang="en-US" sz="2400" dirty="0" smtClean="0">
                <a:solidFill>
                  <a:schemeClr val="bg1"/>
                </a:solidFill>
              </a:rPr>
              <a:t>Birth </a:t>
            </a:r>
          </a:p>
          <a:p>
            <a:pPr marL="1428750" lvl="2" indent="-514350">
              <a:buAutoNum type="arabicPeriod"/>
            </a:pPr>
            <a:r>
              <a:rPr lang="en-US" sz="2400" dirty="0" smtClean="0">
                <a:solidFill>
                  <a:schemeClr val="bg1"/>
                </a:solidFill>
              </a:rPr>
              <a:t>Baptism </a:t>
            </a:r>
          </a:p>
          <a:p>
            <a:pPr marL="1428750" lvl="2" indent="-514350">
              <a:buAutoNum type="arabicPeriod"/>
            </a:pPr>
            <a:r>
              <a:rPr lang="en-US" sz="2400" dirty="0" smtClean="0">
                <a:solidFill>
                  <a:schemeClr val="bg1"/>
                </a:solidFill>
              </a:rPr>
              <a:t>Transfiguration </a:t>
            </a:r>
          </a:p>
          <a:p>
            <a:pPr marL="1428750" lvl="2" indent="-514350">
              <a:buAutoNum type="arabicPeriod"/>
            </a:pPr>
            <a:r>
              <a:rPr lang="en-US" sz="2400" dirty="0" smtClean="0">
                <a:solidFill>
                  <a:schemeClr val="bg1"/>
                </a:solidFill>
              </a:rPr>
              <a:t>Crucifixion</a:t>
            </a:r>
          </a:p>
          <a:p>
            <a:pPr marL="1428750" lvl="2" indent="-514350">
              <a:buAutoNum type="arabicPeriod"/>
            </a:pPr>
            <a:r>
              <a:rPr lang="en-US" sz="2400" dirty="0" smtClean="0">
                <a:solidFill>
                  <a:schemeClr val="bg1"/>
                </a:solidFill>
              </a:rPr>
              <a:t>Resurrection</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21059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210702" y="848172"/>
            <a:ext cx="7720359" cy="4524315"/>
          </a:xfrm>
          <a:prstGeom prst="rect">
            <a:avLst/>
          </a:prstGeom>
        </p:spPr>
        <p:txBody>
          <a:bodyPr wrap="square">
            <a:spAutoFit/>
          </a:bodyPr>
          <a:lstStyle/>
          <a:p>
            <a:pPr algn="ctr"/>
            <a:r>
              <a:rPr lang="en-US" sz="3200" dirty="0" smtClean="0">
                <a:solidFill>
                  <a:prstClr val="white"/>
                </a:solidFill>
                <a:latin typeface="Book Antiqua" panose="02040602050305030304" pitchFamily="18" charset="0"/>
              </a:rPr>
              <a:t>and </a:t>
            </a:r>
            <a:r>
              <a:rPr lang="en-US" sz="3200" dirty="0">
                <a:solidFill>
                  <a:prstClr val="white"/>
                </a:solidFill>
                <a:latin typeface="Book Antiqua" panose="02040602050305030304" pitchFamily="18" charset="0"/>
              </a:rPr>
              <a:t>was declared to be the Son of God in power according to the Spirit of holiness by his resurrection from the dead, Jesus Christ our Lord (Romans 1:4 </a:t>
            </a:r>
            <a:r>
              <a:rPr lang="en-US" sz="3200" dirty="0" smtClean="0">
                <a:solidFill>
                  <a:prstClr val="white"/>
                </a:solidFill>
                <a:latin typeface="Book Antiqua" panose="02040602050305030304" pitchFamily="18" charset="0"/>
              </a:rPr>
              <a:t>ESV)</a:t>
            </a:r>
          </a:p>
          <a:p>
            <a:pPr algn="ctr"/>
            <a:endParaRPr lang="en-US" sz="3200" dirty="0" smtClean="0">
              <a:solidFill>
                <a:prstClr val="white"/>
              </a:solidFill>
              <a:latin typeface="Book Antiqua" panose="02040602050305030304" pitchFamily="18" charset="0"/>
            </a:endParaRPr>
          </a:p>
          <a:p>
            <a:pPr algn="ctr"/>
            <a:r>
              <a:rPr lang="en-US" sz="3200" dirty="0" smtClean="0">
                <a:solidFill>
                  <a:prstClr val="white"/>
                </a:solidFill>
                <a:latin typeface="Book Antiqua" panose="02040602050305030304" pitchFamily="18" charset="0"/>
              </a:rPr>
              <a:t>this </a:t>
            </a:r>
            <a:r>
              <a:rPr lang="en-US" sz="3200" dirty="0">
                <a:solidFill>
                  <a:prstClr val="white"/>
                </a:solidFill>
                <a:latin typeface="Book Antiqua" panose="02040602050305030304" pitchFamily="18" charset="0"/>
              </a:rPr>
              <a:t>he has fulfilled to us their children by raising Jesus, as also it is written in the second Psalm, “‘You are my Son, today I have begotten you.’” (Acts 13:33 ESV)</a:t>
            </a:r>
          </a:p>
        </p:txBody>
      </p:sp>
    </p:spTree>
    <p:extLst>
      <p:ext uri="{BB962C8B-B14F-4D97-AF65-F5344CB8AC3E}">
        <p14:creationId xmlns:p14="http://schemas.microsoft.com/office/powerpoint/2010/main" val="480966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38150" y="4648200"/>
            <a:ext cx="11620500" cy="2047875"/>
          </a:xfrm>
        </p:spPr>
        <p:txBody>
          <a:bodyPr>
            <a:normAutofit/>
          </a:bodyPr>
          <a:lstStyle/>
          <a:p>
            <a:r>
              <a:rPr lang="en-US" sz="8000" dirty="0" smtClean="0">
                <a:solidFill>
                  <a:schemeClr val="bg1"/>
                </a:solidFill>
              </a:rPr>
              <a:t>Lesson </a:t>
            </a:r>
            <a:r>
              <a:rPr lang="en-US" sz="8000" dirty="0" smtClean="0">
                <a:solidFill>
                  <a:schemeClr val="bg1"/>
                </a:solidFill>
              </a:rPr>
              <a:t>THREE: </a:t>
            </a:r>
            <a:r>
              <a:rPr lang="en-US" sz="8000" dirty="0" smtClean="0">
                <a:solidFill>
                  <a:schemeClr val="bg1"/>
                </a:solidFill>
              </a:rPr>
              <a:t>The Son of God</a:t>
            </a:r>
            <a:endParaRPr lang="en-US" sz="6000" dirty="0">
              <a:solidFill>
                <a:schemeClr val="bg1"/>
              </a:solidFill>
            </a:endParaRPr>
          </a:p>
        </p:txBody>
      </p:sp>
      <p:pic>
        <p:nvPicPr>
          <p:cNvPr id="4" name="Picture Placeholder 3"/>
          <p:cNvPicPr>
            <a:picLocks noGrp="1" noChangeAspect="1"/>
          </p:cNvPicPr>
          <p:nvPr>
            <p:ph type="pic" idx="1"/>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t="13405" b="13405"/>
          <a:stretch>
            <a:fillRect/>
          </a:stretch>
        </p:blipFill>
        <p:spPr>
          <a:xfrm>
            <a:off x="3048" y="0"/>
            <a:ext cx="12188952" cy="4572000"/>
          </a:xfrm>
        </p:spPr>
      </p:pic>
    </p:spTree>
    <p:extLst>
      <p:ext uri="{BB962C8B-B14F-4D97-AF65-F5344CB8AC3E}">
        <p14:creationId xmlns:p14="http://schemas.microsoft.com/office/powerpoint/2010/main" val="11440927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0593891" cy="4647426"/>
          </a:xfrm>
          <a:prstGeom prst="rect">
            <a:avLst/>
          </a:prstGeom>
          <a:noFill/>
        </p:spPr>
        <p:txBody>
          <a:bodyPr wrap="square" rtlCol="0">
            <a:spAutoFit/>
          </a:bodyPr>
          <a:lstStyle/>
          <a:p>
            <a:pPr marL="342900" indent="-342900">
              <a:buAutoNum type="arabicPeriod"/>
            </a:pPr>
            <a:r>
              <a:rPr lang="en-US" sz="2800" dirty="0" smtClean="0">
                <a:solidFill>
                  <a:schemeClr val="bg1"/>
                </a:solidFill>
              </a:rPr>
              <a:t>When </a:t>
            </a:r>
            <a:r>
              <a:rPr lang="en-US" sz="2800" dirty="0">
                <a:solidFill>
                  <a:schemeClr val="bg1"/>
                </a:solidFill>
              </a:rPr>
              <a:t>you hear the title “Son of Man” what do you think of? </a:t>
            </a:r>
          </a:p>
          <a:p>
            <a:pPr marL="342900" indent="-342900">
              <a:buAutoNum type="arabicPeriod"/>
            </a:pPr>
            <a:r>
              <a:rPr lang="en-US" sz="2800" dirty="0" smtClean="0">
                <a:solidFill>
                  <a:schemeClr val="bg1"/>
                </a:solidFill>
              </a:rPr>
              <a:t>The </a:t>
            </a:r>
            <a:r>
              <a:rPr lang="en-US" sz="2800" dirty="0">
                <a:solidFill>
                  <a:schemeClr val="bg1"/>
                </a:solidFill>
              </a:rPr>
              <a:t>Importance of the </a:t>
            </a:r>
            <a:r>
              <a:rPr lang="en-US" sz="2800" dirty="0" smtClean="0">
                <a:solidFill>
                  <a:schemeClr val="bg1"/>
                </a:solidFill>
              </a:rPr>
              <a:t>Title:</a:t>
            </a:r>
          </a:p>
          <a:p>
            <a:pPr marL="971550" lvl="1" indent="-514350">
              <a:buAutoNum type="alphaLcPeriod"/>
            </a:pPr>
            <a:r>
              <a:rPr lang="en-US" sz="2400" dirty="0" smtClean="0">
                <a:solidFill>
                  <a:schemeClr val="bg1"/>
                </a:solidFill>
              </a:rPr>
              <a:t>His </a:t>
            </a:r>
            <a:r>
              <a:rPr lang="en-US" sz="2400" dirty="0">
                <a:solidFill>
                  <a:schemeClr val="bg1"/>
                </a:solidFill>
              </a:rPr>
              <a:t>acceptance of this title makes way for the </a:t>
            </a:r>
            <a:r>
              <a:rPr lang="en-US" sz="2400" dirty="0" smtClean="0">
                <a:solidFill>
                  <a:schemeClr val="bg1"/>
                </a:solidFill>
              </a:rPr>
              <a:t>gospel:</a:t>
            </a:r>
          </a:p>
          <a:p>
            <a:pPr marL="971550" lvl="1" indent="-514350">
              <a:buAutoNum type="alphaLcPeriod"/>
            </a:pPr>
            <a:r>
              <a:rPr lang="en-US" sz="2400" dirty="0" smtClean="0">
                <a:solidFill>
                  <a:schemeClr val="bg1"/>
                </a:solidFill>
              </a:rPr>
              <a:t>John </a:t>
            </a:r>
            <a:r>
              <a:rPr lang="en-US" sz="2400" dirty="0">
                <a:solidFill>
                  <a:schemeClr val="bg1"/>
                </a:solidFill>
              </a:rPr>
              <a:t>ties the purpose of his Gospel to the declaration that Jesus is the Son of God (John </a:t>
            </a:r>
            <a:r>
              <a:rPr lang="en-US" sz="2400" dirty="0" smtClean="0">
                <a:solidFill>
                  <a:schemeClr val="bg1"/>
                </a:solidFill>
              </a:rPr>
              <a:t>20:31)</a:t>
            </a:r>
          </a:p>
          <a:p>
            <a:pPr marL="971550" lvl="1" indent="-514350">
              <a:buAutoNum type="alphaLcPeriod"/>
            </a:pPr>
            <a:r>
              <a:rPr lang="en-US" sz="2400" dirty="0" smtClean="0">
                <a:solidFill>
                  <a:schemeClr val="bg1"/>
                </a:solidFill>
              </a:rPr>
              <a:t>Son </a:t>
            </a:r>
            <a:r>
              <a:rPr lang="en-US" sz="2400" dirty="0">
                <a:solidFill>
                  <a:schemeClr val="bg1"/>
                </a:solidFill>
              </a:rPr>
              <a:t>of God title used at the key movements of Jesus’ life and </a:t>
            </a:r>
            <a:r>
              <a:rPr lang="en-US" sz="2400" dirty="0" smtClean="0">
                <a:solidFill>
                  <a:schemeClr val="bg1"/>
                </a:solidFill>
              </a:rPr>
              <a:t>ministry</a:t>
            </a:r>
          </a:p>
          <a:p>
            <a:pPr marL="1428750" lvl="2" indent="-514350">
              <a:buAutoNum type="arabicPeriod"/>
            </a:pPr>
            <a:r>
              <a:rPr lang="en-US" sz="2400" dirty="0" smtClean="0">
                <a:solidFill>
                  <a:schemeClr val="bg1"/>
                </a:solidFill>
              </a:rPr>
              <a:t>Birth </a:t>
            </a:r>
          </a:p>
          <a:p>
            <a:pPr marL="1428750" lvl="2" indent="-514350">
              <a:buAutoNum type="arabicPeriod"/>
            </a:pPr>
            <a:r>
              <a:rPr lang="en-US" sz="2400" dirty="0" smtClean="0">
                <a:solidFill>
                  <a:schemeClr val="bg1"/>
                </a:solidFill>
              </a:rPr>
              <a:t>Baptism </a:t>
            </a:r>
          </a:p>
          <a:p>
            <a:pPr marL="1428750" lvl="2" indent="-514350">
              <a:buAutoNum type="arabicPeriod"/>
            </a:pPr>
            <a:r>
              <a:rPr lang="en-US" sz="2400" dirty="0" smtClean="0">
                <a:solidFill>
                  <a:schemeClr val="bg1"/>
                </a:solidFill>
              </a:rPr>
              <a:t>Transfiguration </a:t>
            </a:r>
          </a:p>
          <a:p>
            <a:pPr marL="1428750" lvl="2" indent="-514350">
              <a:buAutoNum type="arabicPeriod"/>
            </a:pPr>
            <a:r>
              <a:rPr lang="en-US" sz="2400" dirty="0" smtClean="0">
                <a:solidFill>
                  <a:schemeClr val="bg1"/>
                </a:solidFill>
              </a:rPr>
              <a:t>Crucifixion</a:t>
            </a:r>
          </a:p>
          <a:p>
            <a:pPr marL="1428750" lvl="2" indent="-514350">
              <a:buAutoNum type="arabicPeriod"/>
            </a:pPr>
            <a:r>
              <a:rPr lang="en-US" sz="2400" dirty="0" smtClean="0">
                <a:solidFill>
                  <a:schemeClr val="bg1"/>
                </a:solidFill>
              </a:rPr>
              <a:t>Resurrection</a:t>
            </a:r>
          </a:p>
          <a:p>
            <a:pPr marL="1428750" lvl="2" indent="-514350">
              <a:buAutoNum type="arabicPeriod"/>
            </a:pPr>
            <a:r>
              <a:rPr lang="en-US" sz="2400" dirty="0" smtClean="0">
                <a:solidFill>
                  <a:schemeClr val="bg1"/>
                </a:solidFill>
              </a:rPr>
              <a:t>Second Coming</a:t>
            </a:r>
            <a:endParaRPr lang="en-US" sz="24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0107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187842" y="2352"/>
            <a:ext cx="7720359" cy="6863417"/>
          </a:xfrm>
          <a:prstGeom prst="rect">
            <a:avLst/>
          </a:prstGeom>
        </p:spPr>
        <p:txBody>
          <a:bodyPr wrap="square">
            <a:spAutoFit/>
          </a:bodyPr>
          <a:lstStyle/>
          <a:p>
            <a:pPr algn="ctr"/>
            <a:r>
              <a:rPr lang="en-US" sz="4000" dirty="0" smtClean="0">
                <a:solidFill>
                  <a:prstClr val="white"/>
                </a:solidFill>
                <a:latin typeface="Book Antiqua" panose="02040602050305030304" pitchFamily="18" charset="0"/>
              </a:rPr>
              <a:t>For </a:t>
            </a:r>
            <a:r>
              <a:rPr lang="en-US" sz="4000" dirty="0">
                <a:solidFill>
                  <a:prstClr val="white"/>
                </a:solidFill>
                <a:latin typeface="Book Antiqua" panose="02040602050305030304" pitchFamily="18" charset="0"/>
              </a:rPr>
              <a:t>they themselves report concerning us the kind of reception we had among you, and how you turned to God from idols to serve the living and true God, and to wait for his Son from heaven, whom he raised from the dead, Jesus who delivers us from the wrath to come</a:t>
            </a:r>
            <a:r>
              <a:rPr lang="en-US" sz="4000" dirty="0" smtClean="0">
                <a:solidFill>
                  <a:prstClr val="white"/>
                </a:solidFill>
                <a:latin typeface="Book Antiqua" panose="02040602050305030304" pitchFamily="18" charset="0"/>
              </a:rPr>
              <a:t>.</a:t>
            </a:r>
          </a:p>
          <a:p>
            <a:pPr algn="ctr"/>
            <a:endParaRPr lang="en-US" sz="4000" dirty="0" smtClean="0">
              <a:solidFill>
                <a:prstClr val="white"/>
              </a:solidFill>
              <a:latin typeface="Book Antiqua" panose="02040602050305030304" pitchFamily="18" charset="0"/>
            </a:endParaRPr>
          </a:p>
          <a:p>
            <a:pPr algn="ctr"/>
            <a:r>
              <a:rPr lang="en-US" sz="4000" dirty="0" smtClean="0">
                <a:solidFill>
                  <a:prstClr val="white"/>
                </a:solidFill>
                <a:latin typeface="Book Antiqua" panose="02040602050305030304" pitchFamily="18" charset="0"/>
              </a:rPr>
              <a:t>1 Thessalonians 1:10</a:t>
            </a:r>
            <a:endParaRPr lang="en-US" sz="4000" dirty="0">
              <a:solidFill>
                <a:prstClr val="white"/>
              </a:solidFill>
              <a:latin typeface="Book Antiqua" panose="02040602050305030304" pitchFamily="18" charset="0"/>
            </a:endParaRPr>
          </a:p>
        </p:txBody>
      </p:sp>
    </p:spTree>
    <p:extLst>
      <p:ext uri="{BB962C8B-B14F-4D97-AF65-F5344CB8AC3E}">
        <p14:creationId xmlns:p14="http://schemas.microsoft.com/office/powerpoint/2010/main" val="27285483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0593891" cy="1938992"/>
          </a:xfrm>
          <a:prstGeom prst="rect">
            <a:avLst/>
          </a:prstGeom>
          <a:noFill/>
        </p:spPr>
        <p:txBody>
          <a:bodyPr wrap="square" rtlCol="0">
            <a:spAutoFit/>
          </a:bodyPr>
          <a:lstStyle/>
          <a:p>
            <a:pPr marL="342900" indent="-342900">
              <a:buAutoNum type="arabicPeriod"/>
            </a:pPr>
            <a:r>
              <a:rPr lang="en-US" sz="2800" dirty="0" smtClean="0">
                <a:solidFill>
                  <a:schemeClr val="bg1"/>
                </a:solidFill>
              </a:rPr>
              <a:t>When </a:t>
            </a:r>
            <a:r>
              <a:rPr lang="en-US" sz="2800" dirty="0">
                <a:solidFill>
                  <a:schemeClr val="bg1"/>
                </a:solidFill>
              </a:rPr>
              <a:t>you hear the title “Son of Man” what do you think of? </a:t>
            </a:r>
          </a:p>
          <a:p>
            <a:pPr marL="342900" indent="-342900">
              <a:buAutoNum type="arabicPeriod"/>
            </a:pPr>
            <a:r>
              <a:rPr lang="en-US" sz="2800" dirty="0" smtClean="0">
                <a:solidFill>
                  <a:schemeClr val="bg1"/>
                </a:solidFill>
              </a:rPr>
              <a:t>The </a:t>
            </a:r>
            <a:r>
              <a:rPr lang="en-US" sz="2800" dirty="0">
                <a:solidFill>
                  <a:schemeClr val="bg1"/>
                </a:solidFill>
              </a:rPr>
              <a:t>Importance of the </a:t>
            </a:r>
            <a:r>
              <a:rPr lang="en-US" sz="2800" dirty="0" smtClean="0">
                <a:solidFill>
                  <a:schemeClr val="bg1"/>
                </a:solidFill>
              </a:rPr>
              <a:t>Title:</a:t>
            </a:r>
          </a:p>
          <a:p>
            <a:pPr marL="342900" indent="-342900">
              <a:buAutoNum type="arabicPeriod"/>
            </a:pPr>
            <a:r>
              <a:rPr lang="en-US" sz="2800" dirty="0" smtClean="0">
                <a:solidFill>
                  <a:schemeClr val="bg1"/>
                </a:solidFill>
              </a:rPr>
              <a:t>The </a:t>
            </a:r>
            <a:r>
              <a:rPr lang="en-US" sz="2800" dirty="0">
                <a:solidFill>
                  <a:schemeClr val="bg1"/>
                </a:solidFill>
              </a:rPr>
              <a:t>Peculiarity of those using the title in the Gospels: </a:t>
            </a:r>
          </a:p>
          <a:p>
            <a:pPr marL="1257300" lvl="2" indent="-342900">
              <a:buAutoNum type="alphaLcPeriod"/>
            </a:pPr>
            <a:endParaRPr lang="en-US" dirty="0">
              <a:solidFill>
                <a:schemeClr val="bg1"/>
              </a:solidFill>
            </a:endParaRPr>
          </a:p>
          <a:p>
            <a:pPr marL="342900" indent="-342900">
              <a:buAutoNum type="arabicPeriod"/>
            </a:pPr>
            <a:endParaRPr lang="en-US"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9266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0593891" cy="1969770"/>
          </a:xfrm>
          <a:prstGeom prst="rect">
            <a:avLst/>
          </a:prstGeom>
          <a:noFill/>
        </p:spPr>
        <p:txBody>
          <a:bodyPr wrap="square" rtlCol="0">
            <a:spAutoFit/>
          </a:bodyPr>
          <a:lstStyle/>
          <a:p>
            <a:pPr marL="342900" indent="-342900">
              <a:buAutoNum type="arabicPeriod"/>
            </a:pPr>
            <a:r>
              <a:rPr lang="en-US" sz="2800" dirty="0" smtClean="0">
                <a:solidFill>
                  <a:schemeClr val="bg1"/>
                </a:solidFill>
              </a:rPr>
              <a:t>When </a:t>
            </a:r>
            <a:r>
              <a:rPr lang="en-US" sz="2800" dirty="0">
                <a:solidFill>
                  <a:schemeClr val="bg1"/>
                </a:solidFill>
              </a:rPr>
              <a:t>you hear the title “Son of Man” what do you think of? </a:t>
            </a:r>
          </a:p>
          <a:p>
            <a:pPr marL="342900" indent="-342900">
              <a:buAutoNum type="arabicPeriod"/>
            </a:pPr>
            <a:r>
              <a:rPr lang="en-US" sz="2800" dirty="0" smtClean="0">
                <a:solidFill>
                  <a:schemeClr val="bg1"/>
                </a:solidFill>
              </a:rPr>
              <a:t>The </a:t>
            </a:r>
            <a:r>
              <a:rPr lang="en-US" sz="2800" dirty="0">
                <a:solidFill>
                  <a:schemeClr val="bg1"/>
                </a:solidFill>
              </a:rPr>
              <a:t>Importance of the </a:t>
            </a:r>
            <a:r>
              <a:rPr lang="en-US" sz="2800" dirty="0" smtClean="0">
                <a:solidFill>
                  <a:schemeClr val="bg1"/>
                </a:solidFill>
              </a:rPr>
              <a:t>Title:</a:t>
            </a:r>
          </a:p>
          <a:p>
            <a:pPr marL="342900" indent="-342900">
              <a:buAutoNum type="arabicPeriod"/>
            </a:pPr>
            <a:r>
              <a:rPr lang="en-US" sz="2800" dirty="0" smtClean="0">
                <a:solidFill>
                  <a:schemeClr val="bg1"/>
                </a:solidFill>
              </a:rPr>
              <a:t>The </a:t>
            </a:r>
            <a:r>
              <a:rPr lang="en-US" sz="2800" dirty="0">
                <a:solidFill>
                  <a:schemeClr val="bg1"/>
                </a:solidFill>
              </a:rPr>
              <a:t>Peculiarity of those using the title in the Gospels: </a:t>
            </a:r>
          </a:p>
          <a:p>
            <a:pPr marL="342900" indent="-342900">
              <a:buAutoNum type="alphaLcPeriod"/>
            </a:pPr>
            <a:r>
              <a:rPr lang="en-US" sz="2000" dirty="0" smtClean="0">
                <a:solidFill>
                  <a:schemeClr val="bg1"/>
                </a:solidFill>
              </a:rPr>
              <a:t>Used </a:t>
            </a:r>
            <a:r>
              <a:rPr lang="en-US" sz="2000" dirty="0">
                <a:solidFill>
                  <a:schemeClr val="bg1"/>
                </a:solidFill>
              </a:rPr>
              <a:t>over 124 times in the New </a:t>
            </a:r>
            <a:r>
              <a:rPr lang="en-US" sz="2000" dirty="0" smtClean="0">
                <a:solidFill>
                  <a:schemeClr val="bg1"/>
                </a:solidFill>
              </a:rPr>
              <a:t>Testament</a:t>
            </a:r>
          </a:p>
          <a:p>
            <a:pPr marL="342900" indent="-342900">
              <a:buAutoNum type="arabicPeriod"/>
            </a:pPr>
            <a:endParaRPr lang="en-US"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1029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0593891" cy="2554545"/>
          </a:xfrm>
          <a:prstGeom prst="rect">
            <a:avLst/>
          </a:prstGeom>
          <a:noFill/>
        </p:spPr>
        <p:txBody>
          <a:bodyPr wrap="square" rtlCol="0">
            <a:spAutoFit/>
          </a:bodyPr>
          <a:lstStyle/>
          <a:p>
            <a:pPr marL="342900" indent="-342900">
              <a:buAutoNum type="arabicPeriod"/>
            </a:pPr>
            <a:r>
              <a:rPr lang="en-US" sz="2800" dirty="0" smtClean="0">
                <a:solidFill>
                  <a:schemeClr val="bg1"/>
                </a:solidFill>
              </a:rPr>
              <a:t>When </a:t>
            </a:r>
            <a:r>
              <a:rPr lang="en-US" sz="2800" dirty="0">
                <a:solidFill>
                  <a:schemeClr val="bg1"/>
                </a:solidFill>
              </a:rPr>
              <a:t>you hear the title “Son of Man” what do you think of? </a:t>
            </a:r>
          </a:p>
          <a:p>
            <a:pPr marL="342900" indent="-342900">
              <a:buAutoNum type="arabicPeriod"/>
            </a:pPr>
            <a:r>
              <a:rPr lang="en-US" sz="2800" dirty="0" smtClean="0">
                <a:solidFill>
                  <a:schemeClr val="bg1"/>
                </a:solidFill>
              </a:rPr>
              <a:t>The </a:t>
            </a:r>
            <a:r>
              <a:rPr lang="en-US" sz="2800" dirty="0">
                <a:solidFill>
                  <a:schemeClr val="bg1"/>
                </a:solidFill>
              </a:rPr>
              <a:t>Importance of the </a:t>
            </a:r>
            <a:r>
              <a:rPr lang="en-US" sz="2800" dirty="0" smtClean="0">
                <a:solidFill>
                  <a:schemeClr val="bg1"/>
                </a:solidFill>
              </a:rPr>
              <a:t>Title:</a:t>
            </a:r>
          </a:p>
          <a:p>
            <a:pPr marL="342900" indent="-342900">
              <a:buAutoNum type="arabicPeriod"/>
            </a:pPr>
            <a:r>
              <a:rPr lang="en-US" sz="2800" dirty="0" smtClean="0">
                <a:solidFill>
                  <a:schemeClr val="bg1"/>
                </a:solidFill>
              </a:rPr>
              <a:t>The </a:t>
            </a:r>
            <a:r>
              <a:rPr lang="en-US" sz="2800" dirty="0">
                <a:solidFill>
                  <a:schemeClr val="bg1"/>
                </a:solidFill>
              </a:rPr>
              <a:t>Peculiarity of those using the title in the Gospels: </a:t>
            </a:r>
          </a:p>
          <a:p>
            <a:pPr marL="342900" indent="-342900">
              <a:buAutoNum type="alphaLcPeriod"/>
            </a:pPr>
            <a:r>
              <a:rPr lang="en-US" sz="2000" dirty="0" smtClean="0">
                <a:solidFill>
                  <a:schemeClr val="bg1"/>
                </a:solidFill>
              </a:rPr>
              <a:t>Used </a:t>
            </a:r>
            <a:r>
              <a:rPr lang="en-US" sz="2000" dirty="0">
                <a:solidFill>
                  <a:schemeClr val="bg1"/>
                </a:solidFill>
              </a:rPr>
              <a:t>over 124 times in the New </a:t>
            </a:r>
            <a:r>
              <a:rPr lang="en-US" sz="2000" dirty="0" smtClean="0">
                <a:solidFill>
                  <a:schemeClr val="bg1"/>
                </a:solidFill>
              </a:rPr>
              <a:t>Testament</a:t>
            </a:r>
          </a:p>
          <a:p>
            <a:pPr marL="342900" indent="-342900">
              <a:buAutoNum type="alphaLcPeriod"/>
            </a:pPr>
            <a:r>
              <a:rPr lang="en-US" sz="2000" dirty="0" smtClean="0">
                <a:solidFill>
                  <a:schemeClr val="bg1"/>
                </a:solidFill>
              </a:rPr>
              <a:t>The </a:t>
            </a:r>
            <a:r>
              <a:rPr lang="en-US" sz="2000" dirty="0">
                <a:solidFill>
                  <a:schemeClr val="bg1"/>
                </a:solidFill>
              </a:rPr>
              <a:t>most interesting aspect of the title is not that it’s used but who uses </a:t>
            </a:r>
            <a:r>
              <a:rPr lang="en-US" sz="2000" dirty="0" smtClean="0">
                <a:solidFill>
                  <a:schemeClr val="bg1"/>
                </a:solidFill>
              </a:rPr>
              <a:t>it</a:t>
            </a:r>
          </a:p>
          <a:p>
            <a:pPr marL="1257300" lvl="2" indent="-342900">
              <a:buAutoNum type="alphaLcPeriod"/>
            </a:pPr>
            <a:endParaRPr lang="en-US" dirty="0">
              <a:solidFill>
                <a:schemeClr val="bg1"/>
              </a:solidFill>
            </a:endParaRPr>
          </a:p>
          <a:p>
            <a:pPr marL="342900" indent="-342900">
              <a:buAutoNum type="arabicPeriod"/>
            </a:pPr>
            <a:endParaRPr lang="en-US"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88422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0593891" cy="2862322"/>
          </a:xfrm>
          <a:prstGeom prst="rect">
            <a:avLst/>
          </a:prstGeom>
          <a:noFill/>
        </p:spPr>
        <p:txBody>
          <a:bodyPr wrap="square" rtlCol="0">
            <a:spAutoFit/>
          </a:bodyPr>
          <a:lstStyle/>
          <a:p>
            <a:pPr marL="342900" indent="-342900">
              <a:buAutoNum type="arabicPeriod"/>
            </a:pPr>
            <a:r>
              <a:rPr lang="en-US" sz="2800" dirty="0" smtClean="0">
                <a:solidFill>
                  <a:schemeClr val="bg1"/>
                </a:solidFill>
              </a:rPr>
              <a:t>When </a:t>
            </a:r>
            <a:r>
              <a:rPr lang="en-US" sz="2800" dirty="0">
                <a:solidFill>
                  <a:schemeClr val="bg1"/>
                </a:solidFill>
              </a:rPr>
              <a:t>you hear the title “Son of Man” what do you think of? </a:t>
            </a:r>
          </a:p>
          <a:p>
            <a:pPr marL="342900" indent="-342900">
              <a:buAutoNum type="arabicPeriod"/>
            </a:pPr>
            <a:r>
              <a:rPr lang="en-US" sz="2800" dirty="0" smtClean="0">
                <a:solidFill>
                  <a:schemeClr val="bg1"/>
                </a:solidFill>
              </a:rPr>
              <a:t>The </a:t>
            </a:r>
            <a:r>
              <a:rPr lang="en-US" sz="2800" dirty="0">
                <a:solidFill>
                  <a:schemeClr val="bg1"/>
                </a:solidFill>
              </a:rPr>
              <a:t>Importance of the </a:t>
            </a:r>
            <a:r>
              <a:rPr lang="en-US" sz="2800" dirty="0" smtClean="0">
                <a:solidFill>
                  <a:schemeClr val="bg1"/>
                </a:solidFill>
              </a:rPr>
              <a:t>Title:</a:t>
            </a:r>
          </a:p>
          <a:p>
            <a:pPr marL="342900" indent="-342900">
              <a:buAutoNum type="arabicPeriod"/>
            </a:pPr>
            <a:r>
              <a:rPr lang="en-US" sz="2800" dirty="0" smtClean="0">
                <a:solidFill>
                  <a:schemeClr val="bg1"/>
                </a:solidFill>
              </a:rPr>
              <a:t>The </a:t>
            </a:r>
            <a:r>
              <a:rPr lang="en-US" sz="2800" dirty="0">
                <a:solidFill>
                  <a:schemeClr val="bg1"/>
                </a:solidFill>
              </a:rPr>
              <a:t>Peculiarity of those using the title in the Gospels: </a:t>
            </a:r>
          </a:p>
          <a:p>
            <a:pPr marL="342900" indent="-342900">
              <a:buAutoNum type="alphaLcPeriod"/>
            </a:pPr>
            <a:r>
              <a:rPr lang="en-US" sz="2000" dirty="0" smtClean="0">
                <a:solidFill>
                  <a:schemeClr val="bg1"/>
                </a:solidFill>
              </a:rPr>
              <a:t>Used </a:t>
            </a:r>
            <a:r>
              <a:rPr lang="en-US" sz="2000" dirty="0">
                <a:solidFill>
                  <a:schemeClr val="bg1"/>
                </a:solidFill>
              </a:rPr>
              <a:t>over 124 times in the New </a:t>
            </a:r>
            <a:r>
              <a:rPr lang="en-US" sz="2000" dirty="0" smtClean="0">
                <a:solidFill>
                  <a:schemeClr val="bg1"/>
                </a:solidFill>
              </a:rPr>
              <a:t>Testament</a:t>
            </a:r>
          </a:p>
          <a:p>
            <a:pPr marL="342900" indent="-342900">
              <a:buAutoNum type="alphaLcPeriod"/>
            </a:pPr>
            <a:r>
              <a:rPr lang="en-US" sz="2000" dirty="0" smtClean="0">
                <a:solidFill>
                  <a:schemeClr val="bg1"/>
                </a:solidFill>
              </a:rPr>
              <a:t>The </a:t>
            </a:r>
            <a:r>
              <a:rPr lang="en-US" sz="2000" dirty="0">
                <a:solidFill>
                  <a:schemeClr val="bg1"/>
                </a:solidFill>
              </a:rPr>
              <a:t>most interesting aspect of the title is not that it’s used but who uses </a:t>
            </a:r>
            <a:r>
              <a:rPr lang="en-US" sz="2000" dirty="0" smtClean="0">
                <a:solidFill>
                  <a:schemeClr val="bg1"/>
                </a:solidFill>
              </a:rPr>
              <a:t>it</a:t>
            </a:r>
          </a:p>
          <a:p>
            <a:pPr marL="342900" indent="-342900">
              <a:buAutoNum type="alphaLcPeriod"/>
            </a:pPr>
            <a:r>
              <a:rPr lang="en-US" sz="2000" dirty="0" smtClean="0">
                <a:solidFill>
                  <a:schemeClr val="bg1"/>
                </a:solidFill>
              </a:rPr>
              <a:t>Those </a:t>
            </a:r>
            <a:r>
              <a:rPr lang="en-US" sz="2000" dirty="0">
                <a:solidFill>
                  <a:schemeClr val="bg1"/>
                </a:solidFill>
              </a:rPr>
              <a:t>who do not/rarely use the Son of God title: </a:t>
            </a:r>
            <a:endParaRPr lang="en-US" sz="2000" dirty="0" smtClean="0">
              <a:solidFill>
                <a:schemeClr val="bg1"/>
              </a:solidFill>
            </a:endParaRPr>
          </a:p>
          <a:p>
            <a:pPr marL="1257300" lvl="2" indent="-342900">
              <a:buAutoNum type="alphaLcPeriod"/>
            </a:pPr>
            <a:endParaRPr lang="en-US" dirty="0">
              <a:solidFill>
                <a:schemeClr val="bg1"/>
              </a:solidFill>
            </a:endParaRPr>
          </a:p>
          <a:p>
            <a:pPr marL="342900" indent="-342900">
              <a:buAutoNum type="arabicPeriod"/>
            </a:pPr>
            <a:endParaRPr lang="en-US"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76491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0593891" cy="4401205"/>
          </a:xfrm>
          <a:prstGeom prst="rect">
            <a:avLst/>
          </a:prstGeom>
          <a:noFill/>
        </p:spPr>
        <p:txBody>
          <a:bodyPr wrap="square" rtlCol="0">
            <a:spAutoFit/>
          </a:bodyPr>
          <a:lstStyle/>
          <a:p>
            <a:pPr marL="342900" indent="-342900">
              <a:buAutoNum type="arabicPeriod"/>
            </a:pPr>
            <a:r>
              <a:rPr lang="en-US" sz="2800" dirty="0" smtClean="0">
                <a:solidFill>
                  <a:schemeClr val="bg1"/>
                </a:solidFill>
              </a:rPr>
              <a:t>When </a:t>
            </a:r>
            <a:r>
              <a:rPr lang="en-US" sz="2800" dirty="0">
                <a:solidFill>
                  <a:schemeClr val="bg1"/>
                </a:solidFill>
              </a:rPr>
              <a:t>you hear the title “Son of Man” what do you think of? </a:t>
            </a:r>
          </a:p>
          <a:p>
            <a:pPr marL="342900" indent="-342900">
              <a:buAutoNum type="arabicPeriod"/>
            </a:pPr>
            <a:r>
              <a:rPr lang="en-US" sz="2800" dirty="0" smtClean="0">
                <a:solidFill>
                  <a:schemeClr val="bg1"/>
                </a:solidFill>
              </a:rPr>
              <a:t>The </a:t>
            </a:r>
            <a:r>
              <a:rPr lang="en-US" sz="2800" dirty="0">
                <a:solidFill>
                  <a:schemeClr val="bg1"/>
                </a:solidFill>
              </a:rPr>
              <a:t>Importance of the </a:t>
            </a:r>
            <a:r>
              <a:rPr lang="en-US" sz="2800" dirty="0" smtClean="0">
                <a:solidFill>
                  <a:schemeClr val="bg1"/>
                </a:solidFill>
              </a:rPr>
              <a:t>Title:</a:t>
            </a:r>
          </a:p>
          <a:p>
            <a:pPr marL="342900" indent="-342900">
              <a:buAutoNum type="arabicPeriod"/>
            </a:pPr>
            <a:r>
              <a:rPr lang="en-US" sz="2800" dirty="0" smtClean="0">
                <a:solidFill>
                  <a:schemeClr val="bg1"/>
                </a:solidFill>
              </a:rPr>
              <a:t>The </a:t>
            </a:r>
            <a:r>
              <a:rPr lang="en-US" sz="2800" dirty="0">
                <a:solidFill>
                  <a:schemeClr val="bg1"/>
                </a:solidFill>
              </a:rPr>
              <a:t>Peculiarity of those using the title in the Gospels: </a:t>
            </a:r>
          </a:p>
          <a:p>
            <a:pPr marL="342900" indent="-342900">
              <a:buAutoNum type="alphaLcPeriod"/>
            </a:pPr>
            <a:r>
              <a:rPr lang="en-US" sz="2000" dirty="0" smtClean="0">
                <a:solidFill>
                  <a:schemeClr val="bg1"/>
                </a:solidFill>
              </a:rPr>
              <a:t>Used </a:t>
            </a:r>
            <a:r>
              <a:rPr lang="en-US" sz="2000" dirty="0">
                <a:solidFill>
                  <a:schemeClr val="bg1"/>
                </a:solidFill>
              </a:rPr>
              <a:t>over 124 times in the New </a:t>
            </a:r>
            <a:r>
              <a:rPr lang="en-US" sz="2000" dirty="0" smtClean="0">
                <a:solidFill>
                  <a:schemeClr val="bg1"/>
                </a:solidFill>
              </a:rPr>
              <a:t>Testament</a:t>
            </a:r>
          </a:p>
          <a:p>
            <a:pPr marL="342900" indent="-342900">
              <a:buAutoNum type="alphaLcPeriod"/>
            </a:pPr>
            <a:r>
              <a:rPr lang="en-US" sz="2000" dirty="0" smtClean="0">
                <a:solidFill>
                  <a:schemeClr val="bg1"/>
                </a:solidFill>
              </a:rPr>
              <a:t>The </a:t>
            </a:r>
            <a:r>
              <a:rPr lang="en-US" sz="2000" dirty="0">
                <a:solidFill>
                  <a:schemeClr val="bg1"/>
                </a:solidFill>
              </a:rPr>
              <a:t>most interesting aspect of the title is not that it’s used but who uses </a:t>
            </a:r>
            <a:r>
              <a:rPr lang="en-US" sz="2000" dirty="0" smtClean="0">
                <a:solidFill>
                  <a:schemeClr val="bg1"/>
                </a:solidFill>
              </a:rPr>
              <a:t>it</a:t>
            </a:r>
          </a:p>
          <a:p>
            <a:pPr marL="342900" indent="-342900">
              <a:buAutoNum type="alphaLcPeriod"/>
            </a:pPr>
            <a:r>
              <a:rPr lang="en-US" sz="2000" dirty="0" smtClean="0">
                <a:solidFill>
                  <a:schemeClr val="bg1"/>
                </a:solidFill>
              </a:rPr>
              <a:t>Those </a:t>
            </a:r>
            <a:r>
              <a:rPr lang="en-US" sz="2000" dirty="0">
                <a:solidFill>
                  <a:schemeClr val="bg1"/>
                </a:solidFill>
              </a:rPr>
              <a:t>who do not/rarely use the Son of God title: </a:t>
            </a:r>
            <a:endParaRPr lang="en-US" sz="2000" dirty="0" smtClean="0">
              <a:solidFill>
                <a:schemeClr val="bg1"/>
              </a:solidFill>
            </a:endParaRPr>
          </a:p>
          <a:p>
            <a:pPr marL="800100" lvl="1" indent="-342900">
              <a:buAutoNum type="arabicPeriod"/>
            </a:pPr>
            <a:r>
              <a:rPr lang="en-US" sz="2000" dirty="0" smtClean="0">
                <a:solidFill>
                  <a:schemeClr val="bg1"/>
                </a:solidFill>
              </a:rPr>
              <a:t>Jesus</a:t>
            </a:r>
            <a:r>
              <a:rPr lang="en-US" dirty="0" smtClean="0">
                <a:solidFill>
                  <a:schemeClr val="bg1"/>
                </a:solidFill>
              </a:rPr>
              <a:t>:</a:t>
            </a:r>
          </a:p>
          <a:p>
            <a:pPr marL="1257300" lvl="2" indent="-342900">
              <a:buAutoNum type="alphaLcPeriod"/>
            </a:pPr>
            <a:r>
              <a:rPr lang="en-US" sz="2000" dirty="0" smtClean="0">
                <a:solidFill>
                  <a:schemeClr val="bg1"/>
                </a:solidFill>
              </a:rPr>
              <a:t>Jesus </a:t>
            </a:r>
            <a:r>
              <a:rPr lang="en-US" sz="2000" dirty="0">
                <a:solidFill>
                  <a:schemeClr val="bg1"/>
                </a:solidFill>
              </a:rPr>
              <a:t>predominantly uses the Son of Man title</a:t>
            </a:r>
          </a:p>
          <a:p>
            <a:pPr marL="1257300" lvl="2" indent="-342900">
              <a:buAutoNum type="alphaLcPeriod"/>
            </a:pPr>
            <a:r>
              <a:rPr lang="en-US" sz="2000" dirty="0">
                <a:solidFill>
                  <a:schemeClr val="bg1"/>
                </a:solidFill>
              </a:rPr>
              <a:t>He does not reject the Son of God title when others attribute it to him</a:t>
            </a:r>
          </a:p>
          <a:p>
            <a:pPr marL="1257300" lvl="2" indent="-342900">
              <a:buAutoNum type="alphaLcPeriod"/>
            </a:pPr>
            <a:r>
              <a:rPr lang="en-US" sz="2000" dirty="0">
                <a:solidFill>
                  <a:schemeClr val="bg1"/>
                </a:solidFill>
              </a:rPr>
              <a:t>He also develops the idea of divine </a:t>
            </a:r>
            <a:r>
              <a:rPr lang="en-US" sz="2000" dirty="0" err="1">
                <a:solidFill>
                  <a:schemeClr val="bg1"/>
                </a:solidFill>
              </a:rPr>
              <a:t>sonship</a:t>
            </a:r>
            <a:r>
              <a:rPr lang="en-US" sz="2000" dirty="0">
                <a:solidFill>
                  <a:schemeClr val="bg1"/>
                </a:solidFill>
              </a:rPr>
              <a:t> through the use of “son” and “father (refers to God as Father and himself as Son through the Gospels; cf. John </a:t>
            </a:r>
            <a:r>
              <a:rPr lang="en-US" sz="2000" dirty="0" smtClean="0">
                <a:solidFill>
                  <a:schemeClr val="bg1"/>
                </a:solidFill>
              </a:rPr>
              <a:t>10:36</a:t>
            </a:r>
            <a:r>
              <a:rPr lang="en-US" sz="2000" dirty="0">
                <a:solidFill>
                  <a:schemeClr val="bg1"/>
                </a:solidFill>
              </a:rPr>
              <a:t>)</a:t>
            </a:r>
            <a:endParaRPr lang="en-US" sz="2000" dirty="0" smtClean="0">
              <a:solidFill>
                <a:schemeClr val="bg1"/>
              </a:solidFill>
            </a:endParaRPr>
          </a:p>
          <a:p>
            <a:pPr marL="1257300" lvl="2" indent="-342900">
              <a:buAutoNum type="alphaLcPeriod"/>
            </a:pPr>
            <a:endParaRPr lang="en-US" dirty="0">
              <a:solidFill>
                <a:schemeClr val="bg1"/>
              </a:solidFill>
            </a:endParaRPr>
          </a:p>
          <a:p>
            <a:pPr marL="342900" indent="-342900">
              <a:buAutoNum type="arabicPeriod"/>
            </a:pPr>
            <a:endParaRPr lang="en-US"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72185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199272" y="305068"/>
            <a:ext cx="7720359" cy="6247864"/>
          </a:xfrm>
          <a:prstGeom prst="rect">
            <a:avLst/>
          </a:prstGeom>
        </p:spPr>
        <p:txBody>
          <a:bodyPr wrap="square">
            <a:spAutoFit/>
          </a:bodyPr>
          <a:lstStyle/>
          <a:p>
            <a:pPr algn="ctr"/>
            <a:r>
              <a:rPr lang="en-US" sz="4000" dirty="0" smtClean="0">
                <a:solidFill>
                  <a:prstClr val="white"/>
                </a:solidFill>
                <a:latin typeface="Book Antiqua" panose="02040602050305030304" pitchFamily="18" charset="0"/>
              </a:rPr>
              <a:t>But </a:t>
            </a:r>
            <a:r>
              <a:rPr lang="en-US" sz="4000" dirty="0">
                <a:solidFill>
                  <a:prstClr val="white"/>
                </a:solidFill>
                <a:latin typeface="Book Antiqua" panose="02040602050305030304" pitchFamily="18" charset="0"/>
              </a:rPr>
              <a:t>he remained silent and made no answer. Again the high priest asked him, “Are you the Christ, the Son of the Blessed?” And Jesus said, “I am, and you will see the Son of Man seated at the right hand of Power, and coming with the clouds of heaven</a:t>
            </a:r>
            <a:r>
              <a:rPr lang="en-US" sz="4000" dirty="0" smtClean="0">
                <a:solidFill>
                  <a:prstClr val="white"/>
                </a:solidFill>
                <a:latin typeface="Book Antiqua" panose="02040602050305030304" pitchFamily="18" charset="0"/>
              </a:rPr>
              <a:t>.”</a:t>
            </a:r>
          </a:p>
          <a:p>
            <a:pPr algn="ctr"/>
            <a:r>
              <a:rPr lang="en-US" sz="4000" dirty="0" smtClean="0">
                <a:solidFill>
                  <a:prstClr val="white"/>
                </a:solidFill>
                <a:latin typeface="Book Antiqua" panose="02040602050305030304" pitchFamily="18" charset="0"/>
              </a:rPr>
              <a:t> </a:t>
            </a:r>
          </a:p>
          <a:p>
            <a:pPr algn="ctr"/>
            <a:r>
              <a:rPr lang="en-US" sz="4000" dirty="0" smtClean="0">
                <a:solidFill>
                  <a:prstClr val="white"/>
                </a:solidFill>
                <a:latin typeface="Book Antiqua" panose="02040602050305030304" pitchFamily="18" charset="0"/>
              </a:rPr>
              <a:t>(</a:t>
            </a:r>
            <a:r>
              <a:rPr lang="en-US" sz="4000" dirty="0">
                <a:solidFill>
                  <a:prstClr val="white"/>
                </a:solidFill>
                <a:latin typeface="Book Antiqua" panose="02040602050305030304" pitchFamily="18" charset="0"/>
              </a:rPr>
              <a:t>Mark 14:61-62 ESV)</a:t>
            </a:r>
          </a:p>
        </p:txBody>
      </p:sp>
    </p:spTree>
    <p:extLst>
      <p:ext uri="{BB962C8B-B14F-4D97-AF65-F5344CB8AC3E}">
        <p14:creationId xmlns:p14="http://schemas.microsoft.com/office/powerpoint/2010/main" val="28831724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0593891" cy="4708981"/>
          </a:xfrm>
          <a:prstGeom prst="rect">
            <a:avLst/>
          </a:prstGeom>
          <a:noFill/>
        </p:spPr>
        <p:txBody>
          <a:bodyPr wrap="square" rtlCol="0">
            <a:spAutoFit/>
          </a:bodyPr>
          <a:lstStyle/>
          <a:p>
            <a:pPr marL="342900" indent="-342900">
              <a:buAutoNum type="arabicPeriod"/>
            </a:pPr>
            <a:r>
              <a:rPr lang="en-US" sz="2800" dirty="0" smtClean="0">
                <a:solidFill>
                  <a:schemeClr val="bg1"/>
                </a:solidFill>
              </a:rPr>
              <a:t>When </a:t>
            </a:r>
            <a:r>
              <a:rPr lang="en-US" sz="2800" dirty="0">
                <a:solidFill>
                  <a:schemeClr val="bg1"/>
                </a:solidFill>
              </a:rPr>
              <a:t>you hear the title “Son of Man” what do you think of? </a:t>
            </a:r>
          </a:p>
          <a:p>
            <a:pPr marL="342900" indent="-342900">
              <a:buAutoNum type="arabicPeriod"/>
            </a:pPr>
            <a:r>
              <a:rPr lang="en-US" sz="2800" dirty="0" smtClean="0">
                <a:solidFill>
                  <a:schemeClr val="bg1"/>
                </a:solidFill>
              </a:rPr>
              <a:t>The </a:t>
            </a:r>
            <a:r>
              <a:rPr lang="en-US" sz="2800" dirty="0">
                <a:solidFill>
                  <a:schemeClr val="bg1"/>
                </a:solidFill>
              </a:rPr>
              <a:t>Importance of the </a:t>
            </a:r>
            <a:r>
              <a:rPr lang="en-US" sz="2800" dirty="0" smtClean="0">
                <a:solidFill>
                  <a:schemeClr val="bg1"/>
                </a:solidFill>
              </a:rPr>
              <a:t>Title:</a:t>
            </a:r>
          </a:p>
          <a:p>
            <a:pPr marL="342900" indent="-342900">
              <a:buAutoNum type="arabicPeriod"/>
            </a:pPr>
            <a:r>
              <a:rPr lang="en-US" sz="2800" dirty="0" smtClean="0">
                <a:solidFill>
                  <a:schemeClr val="bg1"/>
                </a:solidFill>
              </a:rPr>
              <a:t>The </a:t>
            </a:r>
            <a:r>
              <a:rPr lang="en-US" sz="2800" dirty="0">
                <a:solidFill>
                  <a:schemeClr val="bg1"/>
                </a:solidFill>
              </a:rPr>
              <a:t>Peculiarity of those using the title in the Gospels: </a:t>
            </a:r>
          </a:p>
          <a:p>
            <a:pPr marL="342900" indent="-342900">
              <a:buAutoNum type="alphaLcPeriod"/>
            </a:pPr>
            <a:r>
              <a:rPr lang="en-US" sz="2000" dirty="0" smtClean="0">
                <a:solidFill>
                  <a:schemeClr val="bg1"/>
                </a:solidFill>
              </a:rPr>
              <a:t>Used </a:t>
            </a:r>
            <a:r>
              <a:rPr lang="en-US" sz="2000" dirty="0">
                <a:solidFill>
                  <a:schemeClr val="bg1"/>
                </a:solidFill>
              </a:rPr>
              <a:t>over 124 times in the New </a:t>
            </a:r>
            <a:r>
              <a:rPr lang="en-US" sz="2000" dirty="0" smtClean="0">
                <a:solidFill>
                  <a:schemeClr val="bg1"/>
                </a:solidFill>
              </a:rPr>
              <a:t>Testament</a:t>
            </a:r>
          </a:p>
          <a:p>
            <a:pPr marL="342900" indent="-342900">
              <a:buAutoNum type="alphaLcPeriod"/>
            </a:pPr>
            <a:r>
              <a:rPr lang="en-US" sz="2000" dirty="0" smtClean="0">
                <a:solidFill>
                  <a:schemeClr val="bg1"/>
                </a:solidFill>
              </a:rPr>
              <a:t>The </a:t>
            </a:r>
            <a:r>
              <a:rPr lang="en-US" sz="2000" dirty="0">
                <a:solidFill>
                  <a:schemeClr val="bg1"/>
                </a:solidFill>
              </a:rPr>
              <a:t>most interesting aspect of the title is not that it’s used but who uses </a:t>
            </a:r>
            <a:r>
              <a:rPr lang="en-US" sz="2000" dirty="0" smtClean="0">
                <a:solidFill>
                  <a:schemeClr val="bg1"/>
                </a:solidFill>
              </a:rPr>
              <a:t>it</a:t>
            </a:r>
          </a:p>
          <a:p>
            <a:pPr marL="342900" indent="-342900">
              <a:buAutoNum type="alphaLcPeriod"/>
            </a:pPr>
            <a:r>
              <a:rPr lang="en-US" sz="2000" dirty="0" smtClean="0">
                <a:solidFill>
                  <a:schemeClr val="bg1"/>
                </a:solidFill>
              </a:rPr>
              <a:t>Those </a:t>
            </a:r>
            <a:r>
              <a:rPr lang="en-US" sz="2000" dirty="0">
                <a:solidFill>
                  <a:schemeClr val="bg1"/>
                </a:solidFill>
              </a:rPr>
              <a:t>who do not/rarely use the Son of God title: </a:t>
            </a:r>
            <a:endParaRPr lang="en-US" sz="2000" dirty="0" smtClean="0">
              <a:solidFill>
                <a:schemeClr val="bg1"/>
              </a:solidFill>
            </a:endParaRPr>
          </a:p>
          <a:p>
            <a:pPr marL="800100" lvl="1" indent="-342900">
              <a:buAutoNum type="arabicPeriod"/>
            </a:pPr>
            <a:r>
              <a:rPr lang="en-US" sz="2000" dirty="0" smtClean="0">
                <a:solidFill>
                  <a:schemeClr val="bg1"/>
                </a:solidFill>
              </a:rPr>
              <a:t>Jesus</a:t>
            </a:r>
            <a:r>
              <a:rPr lang="en-US" dirty="0" smtClean="0">
                <a:solidFill>
                  <a:schemeClr val="bg1"/>
                </a:solidFill>
              </a:rPr>
              <a:t>:</a:t>
            </a:r>
          </a:p>
          <a:p>
            <a:pPr marL="1257300" lvl="2" indent="-342900">
              <a:buAutoNum type="alphaLcPeriod"/>
            </a:pPr>
            <a:r>
              <a:rPr lang="en-US" sz="2000" dirty="0" smtClean="0">
                <a:solidFill>
                  <a:schemeClr val="bg1"/>
                </a:solidFill>
              </a:rPr>
              <a:t>Jesus </a:t>
            </a:r>
            <a:r>
              <a:rPr lang="en-US" sz="2000" dirty="0">
                <a:solidFill>
                  <a:schemeClr val="bg1"/>
                </a:solidFill>
              </a:rPr>
              <a:t>predominantly uses the Son of Man title</a:t>
            </a:r>
          </a:p>
          <a:p>
            <a:pPr marL="1257300" lvl="2" indent="-342900">
              <a:buAutoNum type="alphaLcPeriod"/>
            </a:pPr>
            <a:r>
              <a:rPr lang="en-US" sz="2000" dirty="0">
                <a:solidFill>
                  <a:schemeClr val="bg1"/>
                </a:solidFill>
              </a:rPr>
              <a:t>He does not reject the Son of God title when others attribute it to him</a:t>
            </a:r>
          </a:p>
          <a:p>
            <a:pPr marL="1257300" lvl="2" indent="-342900">
              <a:buAutoNum type="alphaLcPeriod"/>
            </a:pPr>
            <a:r>
              <a:rPr lang="en-US" sz="2000" dirty="0">
                <a:solidFill>
                  <a:schemeClr val="bg1"/>
                </a:solidFill>
              </a:rPr>
              <a:t>He also develops the idea of divine </a:t>
            </a:r>
            <a:r>
              <a:rPr lang="en-US" sz="2000" dirty="0" err="1">
                <a:solidFill>
                  <a:schemeClr val="bg1"/>
                </a:solidFill>
              </a:rPr>
              <a:t>sonship</a:t>
            </a:r>
            <a:r>
              <a:rPr lang="en-US" sz="2000" dirty="0">
                <a:solidFill>
                  <a:schemeClr val="bg1"/>
                </a:solidFill>
              </a:rPr>
              <a:t> through the use of “son” and “father (refers to God as Father and himself as Son through the Gospels; cf. John </a:t>
            </a:r>
            <a:r>
              <a:rPr lang="en-US" sz="2000" dirty="0" smtClean="0">
                <a:solidFill>
                  <a:schemeClr val="bg1"/>
                </a:solidFill>
              </a:rPr>
              <a:t>10:36</a:t>
            </a:r>
            <a:r>
              <a:rPr lang="en-US" sz="2000" dirty="0">
                <a:solidFill>
                  <a:schemeClr val="bg1"/>
                </a:solidFill>
              </a:rPr>
              <a:t>)</a:t>
            </a:r>
            <a:endParaRPr lang="en-US" sz="2000" dirty="0" smtClean="0">
              <a:solidFill>
                <a:schemeClr val="bg1"/>
              </a:solidFill>
            </a:endParaRPr>
          </a:p>
          <a:p>
            <a:pPr marL="800100" lvl="1" indent="-342900">
              <a:buAutoNum type="arabicPeriod"/>
            </a:pPr>
            <a:r>
              <a:rPr lang="en-US" sz="2000" dirty="0" smtClean="0">
                <a:solidFill>
                  <a:schemeClr val="bg1"/>
                </a:solidFill>
              </a:rPr>
              <a:t>The disciples</a:t>
            </a:r>
          </a:p>
          <a:p>
            <a:pPr marL="1257300" lvl="2" indent="-342900">
              <a:buAutoNum type="alphaLcPeriod"/>
            </a:pPr>
            <a:endParaRPr lang="en-US" dirty="0">
              <a:solidFill>
                <a:schemeClr val="bg1"/>
              </a:solidFill>
            </a:endParaRPr>
          </a:p>
          <a:p>
            <a:pPr marL="342900" indent="-342900">
              <a:buAutoNum type="arabicPeriod"/>
            </a:pPr>
            <a:endParaRPr lang="en-US"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22441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0593891" cy="5324535"/>
          </a:xfrm>
          <a:prstGeom prst="rect">
            <a:avLst/>
          </a:prstGeom>
          <a:noFill/>
        </p:spPr>
        <p:txBody>
          <a:bodyPr wrap="square" rtlCol="0">
            <a:spAutoFit/>
          </a:bodyPr>
          <a:lstStyle/>
          <a:p>
            <a:pPr marL="342900" indent="-342900">
              <a:buAutoNum type="arabicPeriod"/>
            </a:pPr>
            <a:r>
              <a:rPr lang="en-US" sz="2800" dirty="0" smtClean="0">
                <a:solidFill>
                  <a:schemeClr val="bg1"/>
                </a:solidFill>
              </a:rPr>
              <a:t>When </a:t>
            </a:r>
            <a:r>
              <a:rPr lang="en-US" sz="2800" dirty="0">
                <a:solidFill>
                  <a:schemeClr val="bg1"/>
                </a:solidFill>
              </a:rPr>
              <a:t>you hear the title “Son of Man” what do you think of? </a:t>
            </a:r>
          </a:p>
          <a:p>
            <a:pPr marL="342900" indent="-342900">
              <a:buAutoNum type="arabicPeriod"/>
            </a:pPr>
            <a:r>
              <a:rPr lang="en-US" sz="2800" dirty="0" smtClean="0">
                <a:solidFill>
                  <a:schemeClr val="bg1"/>
                </a:solidFill>
              </a:rPr>
              <a:t>The </a:t>
            </a:r>
            <a:r>
              <a:rPr lang="en-US" sz="2800" dirty="0">
                <a:solidFill>
                  <a:schemeClr val="bg1"/>
                </a:solidFill>
              </a:rPr>
              <a:t>Importance of the </a:t>
            </a:r>
            <a:r>
              <a:rPr lang="en-US" sz="2800" dirty="0" smtClean="0">
                <a:solidFill>
                  <a:schemeClr val="bg1"/>
                </a:solidFill>
              </a:rPr>
              <a:t>Title:</a:t>
            </a:r>
          </a:p>
          <a:p>
            <a:pPr marL="342900" indent="-342900">
              <a:buAutoNum type="arabicPeriod"/>
            </a:pPr>
            <a:r>
              <a:rPr lang="en-US" sz="2800" dirty="0" smtClean="0">
                <a:solidFill>
                  <a:schemeClr val="bg1"/>
                </a:solidFill>
              </a:rPr>
              <a:t>The </a:t>
            </a:r>
            <a:r>
              <a:rPr lang="en-US" sz="2800" dirty="0">
                <a:solidFill>
                  <a:schemeClr val="bg1"/>
                </a:solidFill>
              </a:rPr>
              <a:t>Peculiarity of those using the title in the Gospels: </a:t>
            </a:r>
          </a:p>
          <a:p>
            <a:pPr marL="342900" indent="-342900">
              <a:buAutoNum type="alphaLcPeriod"/>
            </a:pPr>
            <a:r>
              <a:rPr lang="en-US" sz="2000" dirty="0" smtClean="0">
                <a:solidFill>
                  <a:schemeClr val="bg1"/>
                </a:solidFill>
              </a:rPr>
              <a:t>Used </a:t>
            </a:r>
            <a:r>
              <a:rPr lang="en-US" sz="2000" dirty="0">
                <a:solidFill>
                  <a:schemeClr val="bg1"/>
                </a:solidFill>
              </a:rPr>
              <a:t>over 124 times in the New </a:t>
            </a:r>
            <a:r>
              <a:rPr lang="en-US" sz="2000" dirty="0" smtClean="0">
                <a:solidFill>
                  <a:schemeClr val="bg1"/>
                </a:solidFill>
              </a:rPr>
              <a:t>Testament</a:t>
            </a:r>
          </a:p>
          <a:p>
            <a:pPr marL="342900" indent="-342900">
              <a:buAutoNum type="alphaLcPeriod"/>
            </a:pPr>
            <a:r>
              <a:rPr lang="en-US" sz="2000" dirty="0" smtClean="0">
                <a:solidFill>
                  <a:schemeClr val="bg1"/>
                </a:solidFill>
              </a:rPr>
              <a:t>The </a:t>
            </a:r>
            <a:r>
              <a:rPr lang="en-US" sz="2000" dirty="0">
                <a:solidFill>
                  <a:schemeClr val="bg1"/>
                </a:solidFill>
              </a:rPr>
              <a:t>most interesting aspect of the title is not that it’s used but who uses </a:t>
            </a:r>
            <a:r>
              <a:rPr lang="en-US" sz="2000" dirty="0" smtClean="0">
                <a:solidFill>
                  <a:schemeClr val="bg1"/>
                </a:solidFill>
              </a:rPr>
              <a:t>it</a:t>
            </a:r>
          </a:p>
          <a:p>
            <a:pPr marL="342900" indent="-342900">
              <a:buAutoNum type="alphaLcPeriod"/>
            </a:pPr>
            <a:r>
              <a:rPr lang="en-US" sz="2000" dirty="0" smtClean="0">
                <a:solidFill>
                  <a:schemeClr val="bg1"/>
                </a:solidFill>
              </a:rPr>
              <a:t>Those </a:t>
            </a:r>
            <a:r>
              <a:rPr lang="en-US" sz="2000" dirty="0">
                <a:solidFill>
                  <a:schemeClr val="bg1"/>
                </a:solidFill>
              </a:rPr>
              <a:t>who do not/rarely use the Son of God title: </a:t>
            </a:r>
            <a:endParaRPr lang="en-US" sz="2000" dirty="0" smtClean="0">
              <a:solidFill>
                <a:schemeClr val="bg1"/>
              </a:solidFill>
            </a:endParaRPr>
          </a:p>
          <a:p>
            <a:pPr marL="800100" lvl="1" indent="-342900">
              <a:buAutoNum type="arabicPeriod"/>
            </a:pPr>
            <a:r>
              <a:rPr lang="en-US" sz="2000" dirty="0" smtClean="0">
                <a:solidFill>
                  <a:schemeClr val="bg1"/>
                </a:solidFill>
              </a:rPr>
              <a:t>Jesus</a:t>
            </a:r>
            <a:r>
              <a:rPr lang="en-US" dirty="0" smtClean="0">
                <a:solidFill>
                  <a:schemeClr val="bg1"/>
                </a:solidFill>
              </a:rPr>
              <a:t>:</a:t>
            </a:r>
          </a:p>
          <a:p>
            <a:pPr marL="1257300" lvl="2" indent="-342900">
              <a:buAutoNum type="alphaLcPeriod"/>
            </a:pPr>
            <a:r>
              <a:rPr lang="en-US" sz="2000" dirty="0" smtClean="0">
                <a:solidFill>
                  <a:schemeClr val="bg1"/>
                </a:solidFill>
              </a:rPr>
              <a:t>Jesus </a:t>
            </a:r>
            <a:r>
              <a:rPr lang="en-US" sz="2000" dirty="0">
                <a:solidFill>
                  <a:schemeClr val="bg1"/>
                </a:solidFill>
              </a:rPr>
              <a:t>predominantly uses the Son of Man title</a:t>
            </a:r>
          </a:p>
          <a:p>
            <a:pPr marL="1257300" lvl="2" indent="-342900">
              <a:buAutoNum type="alphaLcPeriod"/>
            </a:pPr>
            <a:r>
              <a:rPr lang="en-US" sz="2000" dirty="0">
                <a:solidFill>
                  <a:schemeClr val="bg1"/>
                </a:solidFill>
              </a:rPr>
              <a:t>He does not reject the Son of God title when others attribute it to him</a:t>
            </a:r>
          </a:p>
          <a:p>
            <a:pPr marL="1257300" lvl="2" indent="-342900">
              <a:buAutoNum type="alphaLcPeriod"/>
            </a:pPr>
            <a:r>
              <a:rPr lang="en-US" sz="2000" dirty="0">
                <a:solidFill>
                  <a:schemeClr val="bg1"/>
                </a:solidFill>
              </a:rPr>
              <a:t>He also develops the idea of divine </a:t>
            </a:r>
            <a:r>
              <a:rPr lang="en-US" sz="2000" dirty="0" err="1">
                <a:solidFill>
                  <a:schemeClr val="bg1"/>
                </a:solidFill>
              </a:rPr>
              <a:t>sonship</a:t>
            </a:r>
            <a:r>
              <a:rPr lang="en-US" sz="2000" dirty="0">
                <a:solidFill>
                  <a:schemeClr val="bg1"/>
                </a:solidFill>
              </a:rPr>
              <a:t> through the use of “son” and “father (refers to God as Father and himself as Son through the Gospels; cf. John </a:t>
            </a:r>
            <a:r>
              <a:rPr lang="en-US" sz="2000" dirty="0" smtClean="0">
                <a:solidFill>
                  <a:schemeClr val="bg1"/>
                </a:solidFill>
              </a:rPr>
              <a:t>10:36</a:t>
            </a:r>
            <a:r>
              <a:rPr lang="en-US" sz="2000" dirty="0">
                <a:solidFill>
                  <a:schemeClr val="bg1"/>
                </a:solidFill>
              </a:rPr>
              <a:t>)</a:t>
            </a:r>
            <a:endParaRPr lang="en-US" sz="2000" dirty="0" smtClean="0">
              <a:solidFill>
                <a:schemeClr val="bg1"/>
              </a:solidFill>
            </a:endParaRPr>
          </a:p>
          <a:p>
            <a:pPr marL="800100" lvl="1" indent="-342900">
              <a:buAutoNum type="arabicPeriod"/>
            </a:pPr>
            <a:r>
              <a:rPr lang="en-US" sz="2000" dirty="0" smtClean="0">
                <a:solidFill>
                  <a:schemeClr val="bg1"/>
                </a:solidFill>
              </a:rPr>
              <a:t>The disciples</a:t>
            </a:r>
          </a:p>
          <a:p>
            <a:pPr marL="1257300" lvl="2" indent="-342900">
              <a:buAutoNum type="alphaLcPeriod"/>
            </a:pPr>
            <a:r>
              <a:rPr lang="en-US" sz="2000" dirty="0" smtClean="0">
                <a:solidFill>
                  <a:schemeClr val="bg1"/>
                </a:solidFill>
              </a:rPr>
              <a:t>Jesus </a:t>
            </a:r>
            <a:r>
              <a:rPr lang="en-US" sz="2000" dirty="0">
                <a:solidFill>
                  <a:schemeClr val="bg1"/>
                </a:solidFill>
              </a:rPr>
              <a:t>reveals his divine </a:t>
            </a:r>
            <a:r>
              <a:rPr lang="en-US" sz="2000" dirty="0" err="1">
                <a:solidFill>
                  <a:schemeClr val="bg1"/>
                </a:solidFill>
              </a:rPr>
              <a:t>sonship</a:t>
            </a:r>
            <a:r>
              <a:rPr lang="en-US" sz="2000" dirty="0">
                <a:solidFill>
                  <a:schemeClr val="bg1"/>
                </a:solidFill>
              </a:rPr>
              <a:t> to the disciples (Mark 9:7; transfiguration) but they will not use or understand the term until after the resurrection (Mark 9:9-13</a:t>
            </a:r>
            <a:r>
              <a:rPr lang="en-US" sz="2000" dirty="0" smtClean="0">
                <a:solidFill>
                  <a:schemeClr val="bg1"/>
                </a:solidFill>
              </a:rPr>
              <a:t>)</a:t>
            </a:r>
          </a:p>
          <a:p>
            <a:pPr marL="1257300" lvl="2" indent="-342900">
              <a:buAutoNum type="alphaLcPeriod"/>
            </a:pPr>
            <a:endParaRPr lang="en-US" dirty="0">
              <a:solidFill>
                <a:schemeClr val="bg1"/>
              </a:solidFill>
            </a:endParaRPr>
          </a:p>
          <a:p>
            <a:pPr marL="342900" indent="-342900">
              <a:buAutoNum type="arabicPeriod"/>
            </a:pPr>
            <a:endParaRPr lang="en-US"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682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3" name="Title 6"/>
          <p:cNvSpPr txBox="1">
            <a:spLocks/>
          </p:cNvSpPr>
          <p:nvPr/>
        </p:nvSpPr>
        <p:spPr>
          <a:xfrm>
            <a:off x="301082" y="2632851"/>
            <a:ext cx="11620500" cy="2047875"/>
          </a:xfrm>
          <a:prstGeom prst="rect">
            <a:avLst/>
          </a:prstGeom>
        </p:spPr>
        <p:txBody>
          <a:bodyP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US" sz="7200" dirty="0" smtClean="0">
                <a:solidFill>
                  <a:schemeClr val="bg1"/>
                </a:solidFill>
              </a:rPr>
              <a:t>What do you Think of When you hear the Title, “The Son of God”?: </a:t>
            </a:r>
            <a:endParaRPr lang="en-US" sz="5400" dirty="0">
              <a:solidFill>
                <a:schemeClr val="bg1"/>
              </a:solidFill>
            </a:endParaRPr>
          </a:p>
        </p:txBody>
      </p:sp>
    </p:spTree>
    <p:extLst>
      <p:ext uri="{BB962C8B-B14F-4D97-AF65-F5344CB8AC3E}">
        <p14:creationId xmlns:p14="http://schemas.microsoft.com/office/powerpoint/2010/main" val="33613523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0593891" cy="3170099"/>
          </a:xfrm>
          <a:prstGeom prst="rect">
            <a:avLst/>
          </a:prstGeom>
          <a:noFill/>
        </p:spPr>
        <p:txBody>
          <a:bodyPr wrap="square" rtlCol="0">
            <a:spAutoFit/>
          </a:bodyPr>
          <a:lstStyle/>
          <a:p>
            <a:pPr marL="342900" indent="-342900">
              <a:buAutoNum type="arabicPeriod"/>
            </a:pPr>
            <a:r>
              <a:rPr lang="en-US" sz="2800" dirty="0" smtClean="0">
                <a:solidFill>
                  <a:schemeClr val="bg1"/>
                </a:solidFill>
              </a:rPr>
              <a:t>When </a:t>
            </a:r>
            <a:r>
              <a:rPr lang="en-US" sz="2800" dirty="0">
                <a:solidFill>
                  <a:schemeClr val="bg1"/>
                </a:solidFill>
              </a:rPr>
              <a:t>you hear the title “Son of Man” what do you think of? </a:t>
            </a:r>
          </a:p>
          <a:p>
            <a:pPr marL="342900" indent="-342900">
              <a:buAutoNum type="arabicPeriod"/>
            </a:pPr>
            <a:r>
              <a:rPr lang="en-US" sz="2800" dirty="0" smtClean="0">
                <a:solidFill>
                  <a:schemeClr val="bg1"/>
                </a:solidFill>
              </a:rPr>
              <a:t>The </a:t>
            </a:r>
            <a:r>
              <a:rPr lang="en-US" sz="2800" dirty="0">
                <a:solidFill>
                  <a:schemeClr val="bg1"/>
                </a:solidFill>
              </a:rPr>
              <a:t>Importance of the </a:t>
            </a:r>
            <a:r>
              <a:rPr lang="en-US" sz="2800" dirty="0" smtClean="0">
                <a:solidFill>
                  <a:schemeClr val="bg1"/>
                </a:solidFill>
              </a:rPr>
              <a:t>Title:</a:t>
            </a:r>
          </a:p>
          <a:p>
            <a:pPr marL="342900" indent="-342900">
              <a:buAutoNum type="arabicPeriod"/>
            </a:pPr>
            <a:r>
              <a:rPr lang="en-US" sz="2800" dirty="0" smtClean="0">
                <a:solidFill>
                  <a:schemeClr val="bg1"/>
                </a:solidFill>
              </a:rPr>
              <a:t>The </a:t>
            </a:r>
            <a:r>
              <a:rPr lang="en-US" sz="2800" dirty="0">
                <a:solidFill>
                  <a:schemeClr val="bg1"/>
                </a:solidFill>
              </a:rPr>
              <a:t>Peculiarity of those using the title in the Gospels: </a:t>
            </a:r>
          </a:p>
          <a:p>
            <a:pPr marL="342900" indent="-342900">
              <a:buAutoNum type="alphaLcPeriod"/>
            </a:pPr>
            <a:r>
              <a:rPr lang="en-US" sz="2000" dirty="0" smtClean="0">
                <a:solidFill>
                  <a:schemeClr val="bg1"/>
                </a:solidFill>
              </a:rPr>
              <a:t>Used </a:t>
            </a:r>
            <a:r>
              <a:rPr lang="en-US" sz="2000" dirty="0">
                <a:solidFill>
                  <a:schemeClr val="bg1"/>
                </a:solidFill>
              </a:rPr>
              <a:t>over 124 times in the New </a:t>
            </a:r>
            <a:r>
              <a:rPr lang="en-US" sz="2000" dirty="0" smtClean="0">
                <a:solidFill>
                  <a:schemeClr val="bg1"/>
                </a:solidFill>
              </a:rPr>
              <a:t>Testament</a:t>
            </a:r>
          </a:p>
          <a:p>
            <a:pPr marL="342900" indent="-342900">
              <a:buAutoNum type="alphaLcPeriod"/>
            </a:pPr>
            <a:r>
              <a:rPr lang="en-US" sz="2000" dirty="0" smtClean="0">
                <a:solidFill>
                  <a:schemeClr val="bg1"/>
                </a:solidFill>
              </a:rPr>
              <a:t>The </a:t>
            </a:r>
            <a:r>
              <a:rPr lang="en-US" sz="2000" dirty="0">
                <a:solidFill>
                  <a:schemeClr val="bg1"/>
                </a:solidFill>
              </a:rPr>
              <a:t>most interesting aspect of the title is not that it’s used but who uses </a:t>
            </a:r>
            <a:r>
              <a:rPr lang="en-US" sz="2000" dirty="0" smtClean="0">
                <a:solidFill>
                  <a:schemeClr val="bg1"/>
                </a:solidFill>
              </a:rPr>
              <a:t>it</a:t>
            </a:r>
          </a:p>
          <a:p>
            <a:pPr marL="342900" indent="-342900">
              <a:buAutoNum type="alphaLcPeriod"/>
            </a:pPr>
            <a:r>
              <a:rPr lang="en-US" sz="2000" dirty="0" smtClean="0">
                <a:solidFill>
                  <a:schemeClr val="bg1"/>
                </a:solidFill>
              </a:rPr>
              <a:t>Those </a:t>
            </a:r>
            <a:r>
              <a:rPr lang="en-US" sz="2000" dirty="0">
                <a:solidFill>
                  <a:schemeClr val="bg1"/>
                </a:solidFill>
              </a:rPr>
              <a:t>who do not/rarely use the Son of God title: </a:t>
            </a:r>
            <a:endParaRPr lang="en-US" sz="2000" dirty="0" smtClean="0">
              <a:solidFill>
                <a:schemeClr val="bg1"/>
              </a:solidFill>
            </a:endParaRPr>
          </a:p>
          <a:p>
            <a:pPr marL="342900" indent="-342900">
              <a:buAutoNum type="alphaLcPeriod"/>
            </a:pPr>
            <a:r>
              <a:rPr lang="en-US" sz="2000" dirty="0" smtClean="0">
                <a:solidFill>
                  <a:schemeClr val="bg1"/>
                </a:solidFill>
              </a:rPr>
              <a:t>Those </a:t>
            </a:r>
            <a:r>
              <a:rPr lang="en-US" sz="2000" dirty="0">
                <a:solidFill>
                  <a:schemeClr val="bg1"/>
                </a:solidFill>
              </a:rPr>
              <a:t>who do use the term: </a:t>
            </a:r>
            <a:endParaRPr lang="en-US" sz="2000" dirty="0" smtClean="0">
              <a:solidFill>
                <a:schemeClr val="bg1"/>
              </a:solidFill>
            </a:endParaRPr>
          </a:p>
          <a:p>
            <a:endParaRPr lang="en-US" dirty="0">
              <a:solidFill>
                <a:schemeClr val="bg1"/>
              </a:solidFill>
            </a:endParaRPr>
          </a:p>
          <a:p>
            <a:pPr marL="342900" indent="-342900">
              <a:buAutoNum type="arabicPeriod"/>
            </a:pPr>
            <a:endParaRPr lang="en-US"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41214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0593891" cy="3477875"/>
          </a:xfrm>
          <a:prstGeom prst="rect">
            <a:avLst/>
          </a:prstGeom>
          <a:noFill/>
        </p:spPr>
        <p:txBody>
          <a:bodyPr wrap="square" rtlCol="0">
            <a:spAutoFit/>
          </a:bodyPr>
          <a:lstStyle/>
          <a:p>
            <a:pPr marL="342900" indent="-342900">
              <a:buAutoNum type="arabicPeriod"/>
            </a:pPr>
            <a:r>
              <a:rPr lang="en-US" sz="2800" dirty="0" smtClean="0">
                <a:solidFill>
                  <a:schemeClr val="bg1"/>
                </a:solidFill>
              </a:rPr>
              <a:t>When </a:t>
            </a:r>
            <a:r>
              <a:rPr lang="en-US" sz="2800" dirty="0">
                <a:solidFill>
                  <a:schemeClr val="bg1"/>
                </a:solidFill>
              </a:rPr>
              <a:t>you hear the title “Son of Man” what do you think of? </a:t>
            </a:r>
          </a:p>
          <a:p>
            <a:pPr marL="342900" indent="-342900">
              <a:buAutoNum type="arabicPeriod"/>
            </a:pPr>
            <a:r>
              <a:rPr lang="en-US" sz="2800" dirty="0" smtClean="0">
                <a:solidFill>
                  <a:schemeClr val="bg1"/>
                </a:solidFill>
              </a:rPr>
              <a:t>The </a:t>
            </a:r>
            <a:r>
              <a:rPr lang="en-US" sz="2800" dirty="0">
                <a:solidFill>
                  <a:schemeClr val="bg1"/>
                </a:solidFill>
              </a:rPr>
              <a:t>Importance of the </a:t>
            </a:r>
            <a:r>
              <a:rPr lang="en-US" sz="2800" dirty="0" smtClean="0">
                <a:solidFill>
                  <a:schemeClr val="bg1"/>
                </a:solidFill>
              </a:rPr>
              <a:t>Title:</a:t>
            </a:r>
          </a:p>
          <a:p>
            <a:pPr marL="342900" indent="-342900">
              <a:buAutoNum type="arabicPeriod"/>
            </a:pPr>
            <a:r>
              <a:rPr lang="en-US" sz="2800" dirty="0" smtClean="0">
                <a:solidFill>
                  <a:schemeClr val="bg1"/>
                </a:solidFill>
              </a:rPr>
              <a:t>The </a:t>
            </a:r>
            <a:r>
              <a:rPr lang="en-US" sz="2800" dirty="0">
                <a:solidFill>
                  <a:schemeClr val="bg1"/>
                </a:solidFill>
              </a:rPr>
              <a:t>Peculiarity of those using the title in the Gospels: </a:t>
            </a:r>
          </a:p>
          <a:p>
            <a:pPr marL="342900" indent="-342900">
              <a:buAutoNum type="alphaLcPeriod"/>
            </a:pPr>
            <a:r>
              <a:rPr lang="en-US" sz="2000" dirty="0" smtClean="0">
                <a:solidFill>
                  <a:schemeClr val="bg1"/>
                </a:solidFill>
              </a:rPr>
              <a:t>Used </a:t>
            </a:r>
            <a:r>
              <a:rPr lang="en-US" sz="2000" dirty="0">
                <a:solidFill>
                  <a:schemeClr val="bg1"/>
                </a:solidFill>
              </a:rPr>
              <a:t>over 124 times in the New </a:t>
            </a:r>
            <a:r>
              <a:rPr lang="en-US" sz="2000" dirty="0" smtClean="0">
                <a:solidFill>
                  <a:schemeClr val="bg1"/>
                </a:solidFill>
              </a:rPr>
              <a:t>Testament</a:t>
            </a:r>
          </a:p>
          <a:p>
            <a:pPr marL="342900" indent="-342900">
              <a:buAutoNum type="alphaLcPeriod"/>
            </a:pPr>
            <a:r>
              <a:rPr lang="en-US" sz="2000" dirty="0" smtClean="0">
                <a:solidFill>
                  <a:schemeClr val="bg1"/>
                </a:solidFill>
              </a:rPr>
              <a:t>The </a:t>
            </a:r>
            <a:r>
              <a:rPr lang="en-US" sz="2000" dirty="0">
                <a:solidFill>
                  <a:schemeClr val="bg1"/>
                </a:solidFill>
              </a:rPr>
              <a:t>most interesting aspect of the title is not that it’s used but who uses </a:t>
            </a:r>
            <a:r>
              <a:rPr lang="en-US" sz="2000" dirty="0" smtClean="0">
                <a:solidFill>
                  <a:schemeClr val="bg1"/>
                </a:solidFill>
              </a:rPr>
              <a:t>it</a:t>
            </a:r>
          </a:p>
          <a:p>
            <a:pPr marL="342900" indent="-342900">
              <a:buAutoNum type="alphaLcPeriod"/>
            </a:pPr>
            <a:r>
              <a:rPr lang="en-US" sz="2000" dirty="0" smtClean="0">
                <a:solidFill>
                  <a:schemeClr val="bg1"/>
                </a:solidFill>
              </a:rPr>
              <a:t>Those </a:t>
            </a:r>
            <a:r>
              <a:rPr lang="en-US" sz="2000" dirty="0">
                <a:solidFill>
                  <a:schemeClr val="bg1"/>
                </a:solidFill>
              </a:rPr>
              <a:t>who do not/rarely use the Son of God title: </a:t>
            </a:r>
            <a:endParaRPr lang="en-US" sz="2000" dirty="0" smtClean="0">
              <a:solidFill>
                <a:schemeClr val="bg1"/>
              </a:solidFill>
            </a:endParaRPr>
          </a:p>
          <a:p>
            <a:pPr marL="342900" indent="-342900">
              <a:buAutoNum type="alphaLcPeriod"/>
            </a:pPr>
            <a:r>
              <a:rPr lang="en-US" sz="2000" dirty="0" smtClean="0">
                <a:solidFill>
                  <a:schemeClr val="bg1"/>
                </a:solidFill>
              </a:rPr>
              <a:t>Those </a:t>
            </a:r>
            <a:r>
              <a:rPr lang="en-US" sz="2000" dirty="0">
                <a:solidFill>
                  <a:schemeClr val="bg1"/>
                </a:solidFill>
              </a:rPr>
              <a:t>who do use the term: </a:t>
            </a:r>
            <a:endParaRPr lang="en-US" sz="2000" dirty="0" smtClean="0">
              <a:solidFill>
                <a:schemeClr val="bg1"/>
              </a:solidFill>
            </a:endParaRPr>
          </a:p>
          <a:p>
            <a:pPr marL="914400" lvl="1" indent="-457200">
              <a:buAutoNum type="arabicPeriod"/>
            </a:pPr>
            <a:r>
              <a:rPr lang="en-US" sz="2000" dirty="0" smtClean="0">
                <a:solidFill>
                  <a:schemeClr val="bg1"/>
                </a:solidFill>
              </a:rPr>
              <a:t>Demons </a:t>
            </a:r>
            <a:r>
              <a:rPr lang="en-US" sz="2000" dirty="0">
                <a:solidFill>
                  <a:schemeClr val="bg1"/>
                </a:solidFill>
              </a:rPr>
              <a:t>and Satan (Mark 3:11; 5:7; Luke 4:3,9, 41; </a:t>
            </a:r>
            <a:r>
              <a:rPr lang="en-US" sz="2000" dirty="0" smtClean="0">
                <a:solidFill>
                  <a:schemeClr val="bg1"/>
                </a:solidFill>
              </a:rPr>
              <a:t>8:28)</a:t>
            </a:r>
          </a:p>
          <a:p>
            <a:endParaRPr lang="en-US" dirty="0">
              <a:solidFill>
                <a:schemeClr val="bg1"/>
              </a:solidFill>
            </a:endParaRPr>
          </a:p>
          <a:p>
            <a:pPr marL="342900" indent="-342900">
              <a:buAutoNum type="arabicPeriod"/>
            </a:pPr>
            <a:endParaRPr lang="en-US"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96124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199272" y="305068"/>
            <a:ext cx="7720359" cy="6186309"/>
          </a:xfrm>
          <a:prstGeom prst="rect">
            <a:avLst/>
          </a:prstGeom>
        </p:spPr>
        <p:txBody>
          <a:bodyPr wrap="square">
            <a:spAutoFit/>
          </a:bodyPr>
          <a:lstStyle/>
          <a:p>
            <a:pPr algn="ctr"/>
            <a:r>
              <a:rPr lang="en-US" sz="3600" dirty="0" smtClean="0">
                <a:solidFill>
                  <a:prstClr val="white"/>
                </a:solidFill>
                <a:latin typeface="Book Antiqua" panose="02040602050305030304" pitchFamily="18" charset="0"/>
              </a:rPr>
              <a:t>And </a:t>
            </a:r>
            <a:r>
              <a:rPr lang="en-US" sz="3600" dirty="0">
                <a:solidFill>
                  <a:prstClr val="white"/>
                </a:solidFill>
                <a:latin typeface="Book Antiqua" panose="02040602050305030304" pitchFamily="18" charset="0"/>
              </a:rPr>
              <a:t>whenever the unclean spirits saw him, they fell down before him and cried out, “You are the Son of God.” (Mark 3:11 </a:t>
            </a:r>
            <a:r>
              <a:rPr lang="en-US" sz="3600" dirty="0" smtClean="0">
                <a:solidFill>
                  <a:prstClr val="white"/>
                </a:solidFill>
                <a:latin typeface="Book Antiqua" panose="02040602050305030304" pitchFamily="18" charset="0"/>
              </a:rPr>
              <a:t>ESV)</a:t>
            </a:r>
          </a:p>
          <a:p>
            <a:pPr algn="ctr"/>
            <a:endParaRPr lang="en-US" sz="3600" dirty="0" smtClean="0">
              <a:solidFill>
                <a:prstClr val="white"/>
              </a:solidFill>
              <a:latin typeface="Book Antiqua" panose="02040602050305030304" pitchFamily="18" charset="0"/>
            </a:endParaRPr>
          </a:p>
          <a:p>
            <a:pPr algn="ctr"/>
            <a:r>
              <a:rPr lang="en-US" sz="3600" dirty="0" smtClean="0">
                <a:solidFill>
                  <a:prstClr val="white"/>
                </a:solidFill>
                <a:latin typeface="Book Antiqua" panose="02040602050305030304" pitchFamily="18" charset="0"/>
              </a:rPr>
              <a:t>When </a:t>
            </a:r>
            <a:r>
              <a:rPr lang="en-US" sz="3600" dirty="0">
                <a:solidFill>
                  <a:prstClr val="white"/>
                </a:solidFill>
                <a:latin typeface="Book Antiqua" panose="02040602050305030304" pitchFamily="18" charset="0"/>
              </a:rPr>
              <a:t>he saw Jesus, he cried out and fell down before him and said with a loud voice, “What have you to do with me, Jesus, Son of the Most High God? I beg you, do not torment me.” (Luke 8:28 ESV)</a:t>
            </a:r>
          </a:p>
        </p:txBody>
      </p:sp>
    </p:spTree>
    <p:extLst>
      <p:ext uri="{BB962C8B-B14F-4D97-AF65-F5344CB8AC3E}">
        <p14:creationId xmlns:p14="http://schemas.microsoft.com/office/powerpoint/2010/main" val="27421156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0593891" cy="3785652"/>
          </a:xfrm>
          <a:prstGeom prst="rect">
            <a:avLst/>
          </a:prstGeom>
          <a:noFill/>
        </p:spPr>
        <p:txBody>
          <a:bodyPr wrap="square" rtlCol="0">
            <a:spAutoFit/>
          </a:bodyPr>
          <a:lstStyle/>
          <a:p>
            <a:pPr marL="342900" indent="-342900">
              <a:buAutoNum type="arabicPeriod"/>
            </a:pPr>
            <a:r>
              <a:rPr lang="en-US" sz="2800" dirty="0" smtClean="0">
                <a:solidFill>
                  <a:schemeClr val="bg1"/>
                </a:solidFill>
              </a:rPr>
              <a:t>When </a:t>
            </a:r>
            <a:r>
              <a:rPr lang="en-US" sz="2800" dirty="0">
                <a:solidFill>
                  <a:schemeClr val="bg1"/>
                </a:solidFill>
              </a:rPr>
              <a:t>you hear the title “Son of Man” what do you think of? </a:t>
            </a:r>
          </a:p>
          <a:p>
            <a:pPr marL="342900" indent="-342900">
              <a:buAutoNum type="arabicPeriod"/>
            </a:pPr>
            <a:r>
              <a:rPr lang="en-US" sz="2800" dirty="0" smtClean="0">
                <a:solidFill>
                  <a:schemeClr val="bg1"/>
                </a:solidFill>
              </a:rPr>
              <a:t>The </a:t>
            </a:r>
            <a:r>
              <a:rPr lang="en-US" sz="2800" dirty="0">
                <a:solidFill>
                  <a:schemeClr val="bg1"/>
                </a:solidFill>
              </a:rPr>
              <a:t>Importance of the </a:t>
            </a:r>
            <a:r>
              <a:rPr lang="en-US" sz="2800" dirty="0" smtClean="0">
                <a:solidFill>
                  <a:schemeClr val="bg1"/>
                </a:solidFill>
              </a:rPr>
              <a:t>Title:</a:t>
            </a:r>
          </a:p>
          <a:p>
            <a:pPr marL="342900" indent="-342900">
              <a:buAutoNum type="arabicPeriod"/>
            </a:pPr>
            <a:r>
              <a:rPr lang="en-US" sz="2800" dirty="0" smtClean="0">
                <a:solidFill>
                  <a:schemeClr val="bg1"/>
                </a:solidFill>
              </a:rPr>
              <a:t>The </a:t>
            </a:r>
            <a:r>
              <a:rPr lang="en-US" sz="2800" dirty="0">
                <a:solidFill>
                  <a:schemeClr val="bg1"/>
                </a:solidFill>
              </a:rPr>
              <a:t>Peculiarity of those using the title in the Gospels: </a:t>
            </a:r>
          </a:p>
          <a:p>
            <a:pPr marL="342900" indent="-342900">
              <a:buAutoNum type="alphaLcPeriod"/>
            </a:pPr>
            <a:r>
              <a:rPr lang="en-US" sz="2000" dirty="0" smtClean="0">
                <a:solidFill>
                  <a:schemeClr val="bg1"/>
                </a:solidFill>
              </a:rPr>
              <a:t>Used </a:t>
            </a:r>
            <a:r>
              <a:rPr lang="en-US" sz="2000" dirty="0">
                <a:solidFill>
                  <a:schemeClr val="bg1"/>
                </a:solidFill>
              </a:rPr>
              <a:t>over 124 times in the New </a:t>
            </a:r>
            <a:r>
              <a:rPr lang="en-US" sz="2000" dirty="0" smtClean="0">
                <a:solidFill>
                  <a:schemeClr val="bg1"/>
                </a:solidFill>
              </a:rPr>
              <a:t>Testament</a:t>
            </a:r>
          </a:p>
          <a:p>
            <a:pPr marL="342900" indent="-342900">
              <a:buAutoNum type="alphaLcPeriod"/>
            </a:pPr>
            <a:r>
              <a:rPr lang="en-US" sz="2000" dirty="0" smtClean="0">
                <a:solidFill>
                  <a:schemeClr val="bg1"/>
                </a:solidFill>
              </a:rPr>
              <a:t>The </a:t>
            </a:r>
            <a:r>
              <a:rPr lang="en-US" sz="2000" dirty="0">
                <a:solidFill>
                  <a:schemeClr val="bg1"/>
                </a:solidFill>
              </a:rPr>
              <a:t>most interesting aspect of the title is not that it’s used but who uses </a:t>
            </a:r>
            <a:r>
              <a:rPr lang="en-US" sz="2000" dirty="0" smtClean="0">
                <a:solidFill>
                  <a:schemeClr val="bg1"/>
                </a:solidFill>
              </a:rPr>
              <a:t>it</a:t>
            </a:r>
          </a:p>
          <a:p>
            <a:pPr marL="342900" indent="-342900">
              <a:buAutoNum type="alphaLcPeriod"/>
            </a:pPr>
            <a:r>
              <a:rPr lang="en-US" sz="2000" dirty="0" smtClean="0">
                <a:solidFill>
                  <a:schemeClr val="bg1"/>
                </a:solidFill>
              </a:rPr>
              <a:t>Those </a:t>
            </a:r>
            <a:r>
              <a:rPr lang="en-US" sz="2000" dirty="0">
                <a:solidFill>
                  <a:schemeClr val="bg1"/>
                </a:solidFill>
              </a:rPr>
              <a:t>who do not/rarely use the Son of God title: </a:t>
            </a:r>
            <a:endParaRPr lang="en-US" sz="2000" dirty="0" smtClean="0">
              <a:solidFill>
                <a:schemeClr val="bg1"/>
              </a:solidFill>
            </a:endParaRPr>
          </a:p>
          <a:p>
            <a:pPr marL="342900" indent="-342900">
              <a:buAutoNum type="alphaLcPeriod"/>
            </a:pPr>
            <a:r>
              <a:rPr lang="en-US" sz="2000" dirty="0" smtClean="0">
                <a:solidFill>
                  <a:schemeClr val="bg1"/>
                </a:solidFill>
              </a:rPr>
              <a:t>Those </a:t>
            </a:r>
            <a:r>
              <a:rPr lang="en-US" sz="2000" dirty="0">
                <a:solidFill>
                  <a:schemeClr val="bg1"/>
                </a:solidFill>
              </a:rPr>
              <a:t>who do use the term: </a:t>
            </a:r>
            <a:endParaRPr lang="en-US" sz="2000" dirty="0" smtClean="0">
              <a:solidFill>
                <a:schemeClr val="bg1"/>
              </a:solidFill>
            </a:endParaRPr>
          </a:p>
          <a:p>
            <a:pPr marL="914400" lvl="1" indent="-457200">
              <a:buAutoNum type="arabicPeriod"/>
            </a:pPr>
            <a:r>
              <a:rPr lang="en-US" sz="2000" dirty="0" smtClean="0">
                <a:solidFill>
                  <a:schemeClr val="bg1"/>
                </a:solidFill>
              </a:rPr>
              <a:t>Demons </a:t>
            </a:r>
            <a:r>
              <a:rPr lang="en-US" sz="2000" dirty="0">
                <a:solidFill>
                  <a:schemeClr val="bg1"/>
                </a:solidFill>
              </a:rPr>
              <a:t>and Satan (Mark 3:11; 5:7; Luke 4:3,9, 41; </a:t>
            </a:r>
            <a:r>
              <a:rPr lang="en-US" sz="2000" dirty="0" smtClean="0">
                <a:solidFill>
                  <a:schemeClr val="bg1"/>
                </a:solidFill>
              </a:rPr>
              <a:t>8:28)</a:t>
            </a:r>
          </a:p>
          <a:p>
            <a:pPr marL="914400" lvl="1" indent="-457200">
              <a:buAutoNum type="arabicPeriod"/>
            </a:pPr>
            <a:r>
              <a:rPr lang="en-US" sz="2000" dirty="0" smtClean="0">
                <a:solidFill>
                  <a:schemeClr val="bg1"/>
                </a:solidFill>
              </a:rPr>
              <a:t>Gentiles </a:t>
            </a:r>
            <a:r>
              <a:rPr lang="en-US" sz="2000" dirty="0">
                <a:solidFill>
                  <a:schemeClr val="bg1"/>
                </a:solidFill>
              </a:rPr>
              <a:t>(Centurion: Mark 15:39)</a:t>
            </a:r>
          </a:p>
          <a:p>
            <a:endParaRPr lang="en-US" dirty="0">
              <a:solidFill>
                <a:schemeClr val="bg1"/>
              </a:solidFill>
            </a:endParaRPr>
          </a:p>
          <a:p>
            <a:pPr marL="342900" indent="-342900">
              <a:buAutoNum type="arabicPeriod"/>
            </a:pPr>
            <a:endParaRPr lang="en-US"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82384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222132" y="876568"/>
            <a:ext cx="7720359" cy="4401205"/>
          </a:xfrm>
          <a:prstGeom prst="rect">
            <a:avLst/>
          </a:prstGeom>
        </p:spPr>
        <p:txBody>
          <a:bodyPr wrap="square">
            <a:spAutoFit/>
          </a:bodyPr>
          <a:lstStyle/>
          <a:p>
            <a:pPr algn="ctr"/>
            <a:r>
              <a:rPr lang="en-US" sz="4000" dirty="0" smtClean="0">
                <a:solidFill>
                  <a:prstClr val="white"/>
                </a:solidFill>
                <a:latin typeface="Book Antiqua" panose="02040602050305030304" pitchFamily="18" charset="0"/>
              </a:rPr>
              <a:t>And </a:t>
            </a:r>
            <a:r>
              <a:rPr lang="en-US" sz="4000" dirty="0">
                <a:solidFill>
                  <a:prstClr val="white"/>
                </a:solidFill>
                <a:latin typeface="Book Antiqua" panose="02040602050305030304" pitchFamily="18" charset="0"/>
              </a:rPr>
              <a:t>when the centurion, who stood facing him, saw that in this way he breathed his last, he said, “Truly this man was the Son of God!” </a:t>
            </a:r>
            <a:endParaRPr lang="en-US" sz="4000" dirty="0" smtClean="0">
              <a:solidFill>
                <a:prstClr val="white"/>
              </a:solidFill>
              <a:latin typeface="Book Antiqua" panose="02040602050305030304" pitchFamily="18" charset="0"/>
            </a:endParaRPr>
          </a:p>
          <a:p>
            <a:pPr algn="ctr"/>
            <a:endParaRPr lang="en-US" sz="4000" dirty="0">
              <a:solidFill>
                <a:prstClr val="white"/>
              </a:solidFill>
              <a:latin typeface="Book Antiqua" panose="02040602050305030304" pitchFamily="18" charset="0"/>
            </a:endParaRPr>
          </a:p>
          <a:p>
            <a:pPr algn="ctr"/>
            <a:r>
              <a:rPr lang="en-US" sz="4000" dirty="0" smtClean="0">
                <a:solidFill>
                  <a:prstClr val="white"/>
                </a:solidFill>
                <a:latin typeface="Book Antiqua" panose="02040602050305030304" pitchFamily="18" charset="0"/>
              </a:rPr>
              <a:t>(</a:t>
            </a:r>
            <a:r>
              <a:rPr lang="en-US" sz="4000" dirty="0">
                <a:solidFill>
                  <a:prstClr val="white"/>
                </a:solidFill>
                <a:latin typeface="Book Antiqua" panose="02040602050305030304" pitchFamily="18" charset="0"/>
              </a:rPr>
              <a:t>Mark 15:39 ESV)</a:t>
            </a:r>
          </a:p>
        </p:txBody>
      </p:sp>
    </p:spTree>
    <p:extLst>
      <p:ext uri="{BB962C8B-B14F-4D97-AF65-F5344CB8AC3E}">
        <p14:creationId xmlns:p14="http://schemas.microsoft.com/office/powerpoint/2010/main" val="201107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0593891" cy="3477875"/>
          </a:xfrm>
          <a:prstGeom prst="rect">
            <a:avLst/>
          </a:prstGeom>
          <a:noFill/>
        </p:spPr>
        <p:txBody>
          <a:bodyPr wrap="square" rtlCol="0">
            <a:spAutoFit/>
          </a:bodyPr>
          <a:lstStyle/>
          <a:p>
            <a:pPr marL="342900" indent="-342900">
              <a:buAutoNum type="arabicPeriod"/>
            </a:pPr>
            <a:r>
              <a:rPr lang="en-US" sz="2800" dirty="0" smtClean="0">
                <a:solidFill>
                  <a:schemeClr val="bg1"/>
                </a:solidFill>
              </a:rPr>
              <a:t>When </a:t>
            </a:r>
            <a:r>
              <a:rPr lang="en-US" sz="2800" dirty="0">
                <a:solidFill>
                  <a:schemeClr val="bg1"/>
                </a:solidFill>
              </a:rPr>
              <a:t>you hear the title “Son of Man” what do you think of? </a:t>
            </a:r>
          </a:p>
          <a:p>
            <a:pPr marL="342900" indent="-342900">
              <a:buAutoNum type="arabicPeriod"/>
            </a:pPr>
            <a:r>
              <a:rPr lang="en-US" sz="2800" dirty="0" smtClean="0">
                <a:solidFill>
                  <a:schemeClr val="bg1"/>
                </a:solidFill>
              </a:rPr>
              <a:t>The </a:t>
            </a:r>
            <a:r>
              <a:rPr lang="en-US" sz="2800" dirty="0">
                <a:solidFill>
                  <a:schemeClr val="bg1"/>
                </a:solidFill>
              </a:rPr>
              <a:t>Importance of the </a:t>
            </a:r>
            <a:r>
              <a:rPr lang="en-US" sz="2800" dirty="0" smtClean="0">
                <a:solidFill>
                  <a:schemeClr val="bg1"/>
                </a:solidFill>
              </a:rPr>
              <a:t>Title:</a:t>
            </a:r>
          </a:p>
          <a:p>
            <a:pPr marL="342900" indent="-342900">
              <a:buAutoNum type="arabicPeriod"/>
            </a:pPr>
            <a:r>
              <a:rPr lang="en-US" sz="2800" dirty="0" smtClean="0">
                <a:solidFill>
                  <a:schemeClr val="bg1"/>
                </a:solidFill>
              </a:rPr>
              <a:t>The </a:t>
            </a:r>
            <a:r>
              <a:rPr lang="en-US" sz="2800" dirty="0">
                <a:solidFill>
                  <a:schemeClr val="bg1"/>
                </a:solidFill>
              </a:rPr>
              <a:t>Peculiarity of those using the title in the Gospels: </a:t>
            </a:r>
          </a:p>
          <a:p>
            <a:pPr marL="342900" indent="-342900">
              <a:buAutoNum type="alphaLcPeriod"/>
            </a:pPr>
            <a:r>
              <a:rPr lang="en-US" sz="2000" dirty="0" smtClean="0">
                <a:solidFill>
                  <a:schemeClr val="bg1"/>
                </a:solidFill>
              </a:rPr>
              <a:t>Used </a:t>
            </a:r>
            <a:r>
              <a:rPr lang="en-US" sz="2000" dirty="0">
                <a:solidFill>
                  <a:schemeClr val="bg1"/>
                </a:solidFill>
              </a:rPr>
              <a:t>over 124 times in the New </a:t>
            </a:r>
            <a:r>
              <a:rPr lang="en-US" sz="2000" dirty="0" smtClean="0">
                <a:solidFill>
                  <a:schemeClr val="bg1"/>
                </a:solidFill>
              </a:rPr>
              <a:t>Testament</a:t>
            </a:r>
          </a:p>
          <a:p>
            <a:pPr marL="342900" indent="-342900">
              <a:buAutoNum type="alphaLcPeriod"/>
            </a:pPr>
            <a:r>
              <a:rPr lang="en-US" sz="2000" dirty="0" smtClean="0">
                <a:solidFill>
                  <a:schemeClr val="bg1"/>
                </a:solidFill>
              </a:rPr>
              <a:t>The </a:t>
            </a:r>
            <a:r>
              <a:rPr lang="en-US" sz="2000" dirty="0">
                <a:solidFill>
                  <a:schemeClr val="bg1"/>
                </a:solidFill>
              </a:rPr>
              <a:t>most interesting aspect of the title is not that it’s used but who uses </a:t>
            </a:r>
            <a:r>
              <a:rPr lang="en-US" sz="2000" dirty="0" smtClean="0">
                <a:solidFill>
                  <a:schemeClr val="bg1"/>
                </a:solidFill>
              </a:rPr>
              <a:t>it</a:t>
            </a:r>
          </a:p>
          <a:p>
            <a:pPr marL="342900" indent="-342900">
              <a:buAutoNum type="alphaLcPeriod"/>
            </a:pPr>
            <a:r>
              <a:rPr lang="en-US" sz="2000" dirty="0" smtClean="0">
                <a:solidFill>
                  <a:schemeClr val="bg1"/>
                </a:solidFill>
              </a:rPr>
              <a:t>Those </a:t>
            </a:r>
            <a:r>
              <a:rPr lang="en-US" sz="2000" dirty="0">
                <a:solidFill>
                  <a:schemeClr val="bg1"/>
                </a:solidFill>
              </a:rPr>
              <a:t>who do not/rarely use the Son of God title: </a:t>
            </a:r>
            <a:endParaRPr lang="en-US" sz="2000" dirty="0" smtClean="0">
              <a:solidFill>
                <a:schemeClr val="bg1"/>
              </a:solidFill>
            </a:endParaRPr>
          </a:p>
          <a:p>
            <a:pPr marL="342900" indent="-342900">
              <a:buAutoNum type="alphaLcPeriod"/>
            </a:pPr>
            <a:r>
              <a:rPr lang="en-US" sz="2000" dirty="0" smtClean="0">
                <a:solidFill>
                  <a:schemeClr val="bg1"/>
                </a:solidFill>
              </a:rPr>
              <a:t>Those </a:t>
            </a:r>
            <a:r>
              <a:rPr lang="en-US" sz="2000" dirty="0">
                <a:solidFill>
                  <a:schemeClr val="bg1"/>
                </a:solidFill>
              </a:rPr>
              <a:t>who do use the </a:t>
            </a:r>
            <a:r>
              <a:rPr lang="en-US" sz="2000" dirty="0" smtClean="0">
                <a:solidFill>
                  <a:schemeClr val="bg1"/>
                </a:solidFill>
              </a:rPr>
              <a:t>term:</a:t>
            </a:r>
          </a:p>
          <a:p>
            <a:pPr marL="342900" indent="-342900">
              <a:buAutoNum type="alphaLcPeriod"/>
            </a:pPr>
            <a:r>
              <a:rPr lang="en-US" sz="2000" dirty="0" smtClean="0">
                <a:solidFill>
                  <a:schemeClr val="bg1"/>
                </a:solidFill>
              </a:rPr>
              <a:t>Conclusion:</a:t>
            </a:r>
          </a:p>
          <a:p>
            <a:pPr marL="342900" indent="-342900">
              <a:buAutoNum type="alphaLcPeriod"/>
            </a:pPr>
            <a:endParaRPr lang="en-US" dirty="0">
              <a:solidFill>
                <a:schemeClr val="bg1"/>
              </a:solidFill>
            </a:endParaRPr>
          </a:p>
          <a:p>
            <a:pPr marL="342900" indent="-342900">
              <a:buAutoNum type="arabicPeriod"/>
            </a:pPr>
            <a:endParaRPr lang="en-US"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2529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0593891" cy="3539430"/>
          </a:xfrm>
          <a:prstGeom prst="rect">
            <a:avLst/>
          </a:prstGeom>
          <a:noFill/>
        </p:spPr>
        <p:txBody>
          <a:bodyPr wrap="square" rtlCol="0">
            <a:spAutoFit/>
          </a:bodyPr>
          <a:lstStyle/>
          <a:p>
            <a:pPr marL="342900" indent="-342900">
              <a:buAutoNum type="arabicPeriod"/>
            </a:pPr>
            <a:r>
              <a:rPr lang="en-US" sz="2800" dirty="0" smtClean="0">
                <a:solidFill>
                  <a:schemeClr val="bg1"/>
                </a:solidFill>
              </a:rPr>
              <a:t>When </a:t>
            </a:r>
            <a:r>
              <a:rPr lang="en-US" sz="2800" dirty="0">
                <a:solidFill>
                  <a:schemeClr val="bg1"/>
                </a:solidFill>
              </a:rPr>
              <a:t>you hear the title “Son of Man” what do you think of? </a:t>
            </a:r>
          </a:p>
          <a:p>
            <a:pPr marL="342900" indent="-342900">
              <a:buAutoNum type="arabicPeriod"/>
            </a:pPr>
            <a:r>
              <a:rPr lang="en-US" sz="2800" dirty="0" smtClean="0">
                <a:solidFill>
                  <a:schemeClr val="bg1"/>
                </a:solidFill>
              </a:rPr>
              <a:t>The </a:t>
            </a:r>
            <a:r>
              <a:rPr lang="en-US" sz="2800" dirty="0">
                <a:solidFill>
                  <a:schemeClr val="bg1"/>
                </a:solidFill>
              </a:rPr>
              <a:t>Importance of the </a:t>
            </a:r>
            <a:r>
              <a:rPr lang="en-US" sz="2800" dirty="0" smtClean="0">
                <a:solidFill>
                  <a:schemeClr val="bg1"/>
                </a:solidFill>
              </a:rPr>
              <a:t>Title:</a:t>
            </a:r>
          </a:p>
          <a:p>
            <a:pPr marL="342900" indent="-342900">
              <a:buAutoNum type="arabicPeriod"/>
            </a:pPr>
            <a:r>
              <a:rPr lang="en-US" sz="2800" dirty="0" smtClean="0">
                <a:solidFill>
                  <a:schemeClr val="bg1"/>
                </a:solidFill>
              </a:rPr>
              <a:t>The </a:t>
            </a:r>
            <a:r>
              <a:rPr lang="en-US" sz="2800" dirty="0">
                <a:solidFill>
                  <a:schemeClr val="bg1"/>
                </a:solidFill>
              </a:rPr>
              <a:t>Peculiarity of those using the title in the Gospels: </a:t>
            </a:r>
          </a:p>
          <a:p>
            <a:pPr marL="342900" indent="-342900">
              <a:buAutoNum type="alphaLcPeriod"/>
            </a:pPr>
            <a:r>
              <a:rPr lang="en-US" sz="2000" dirty="0" smtClean="0">
                <a:solidFill>
                  <a:schemeClr val="bg1"/>
                </a:solidFill>
              </a:rPr>
              <a:t>Used </a:t>
            </a:r>
            <a:r>
              <a:rPr lang="en-US" sz="2000" dirty="0">
                <a:solidFill>
                  <a:schemeClr val="bg1"/>
                </a:solidFill>
              </a:rPr>
              <a:t>over 124 times in the New </a:t>
            </a:r>
            <a:r>
              <a:rPr lang="en-US" sz="2000" dirty="0" smtClean="0">
                <a:solidFill>
                  <a:schemeClr val="bg1"/>
                </a:solidFill>
              </a:rPr>
              <a:t>Testament</a:t>
            </a:r>
          </a:p>
          <a:p>
            <a:pPr marL="342900" indent="-342900">
              <a:buAutoNum type="alphaLcPeriod"/>
            </a:pPr>
            <a:r>
              <a:rPr lang="en-US" sz="2000" dirty="0" smtClean="0">
                <a:solidFill>
                  <a:schemeClr val="bg1"/>
                </a:solidFill>
              </a:rPr>
              <a:t>The </a:t>
            </a:r>
            <a:r>
              <a:rPr lang="en-US" sz="2000" dirty="0">
                <a:solidFill>
                  <a:schemeClr val="bg1"/>
                </a:solidFill>
              </a:rPr>
              <a:t>most interesting aspect of the title is not that it’s used but who uses </a:t>
            </a:r>
            <a:r>
              <a:rPr lang="en-US" sz="2000" dirty="0" smtClean="0">
                <a:solidFill>
                  <a:schemeClr val="bg1"/>
                </a:solidFill>
              </a:rPr>
              <a:t>it</a:t>
            </a:r>
          </a:p>
          <a:p>
            <a:pPr marL="342900" indent="-342900">
              <a:buAutoNum type="alphaLcPeriod"/>
            </a:pPr>
            <a:r>
              <a:rPr lang="en-US" sz="2000" dirty="0" smtClean="0">
                <a:solidFill>
                  <a:schemeClr val="bg1"/>
                </a:solidFill>
              </a:rPr>
              <a:t>Those </a:t>
            </a:r>
            <a:r>
              <a:rPr lang="en-US" sz="2000" dirty="0">
                <a:solidFill>
                  <a:schemeClr val="bg1"/>
                </a:solidFill>
              </a:rPr>
              <a:t>who do not/rarely use the Son of God title: </a:t>
            </a:r>
            <a:endParaRPr lang="en-US" sz="2000" dirty="0" smtClean="0">
              <a:solidFill>
                <a:schemeClr val="bg1"/>
              </a:solidFill>
            </a:endParaRPr>
          </a:p>
          <a:p>
            <a:pPr marL="342900" indent="-342900">
              <a:buAutoNum type="alphaLcPeriod"/>
            </a:pPr>
            <a:r>
              <a:rPr lang="en-US" sz="2000" dirty="0" smtClean="0">
                <a:solidFill>
                  <a:schemeClr val="bg1"/>
                </a:solidFill>
              </a:rPr>
              <a:t>Those </a:t>
            </a:r>
            <a:r>
              <a:rPr lang="en-US" sz="2000" dirty="0">
                <a:solidFill>
                  <a:schemeClr val="bg1"/>
                </a:solidFill>
              </a:rPr>
              <a:t>who do use the </a:t>
            </a:r>
            <a:r>
              <a:rPr lang="en-US" sz="2000" dirty="0" smtClean="0">
                <a:solidFill>
                  <a:schemeClr val="bg1"/>
                </a:solidFill>
              </a:rPr>
              <a:t>term:</a:t>
            </a:r>
          </a:p>
          <a:p>
            <a:pPr marL="342900" indent="-342900">
              <a:buAutoNum type="alphaLcPeriod"/>
            </a:pPr>
            <a:r>
              <a:rPr lang="en-US" sz="2000" dirty="0" smtClean="0">
                <a:solidFill>
                  <a:schemeClr val="bg1"/>
                </a:solidFill>
              </a:rPr>
              <a:t>Conclusion:</a:t>
            </a:r>
          </a:p>
          <a:p>
            <a:pPr marL="800100" lvl="1" indent="-342900">
              <a:buAutoNum type="arabicPeriod"/>
            </a:pPr>
            <a:r>
              <a:rPr lang="en-US" sz="2000" dirty="0" smtClean="0">
                <a:solidFill>
                  <a:schemeClr val="bg1"/>
                </a:solidFill>
              </a:rPr>
              <a:t>The </a:t>
            </a:r>
            <a:r>
              <a:rPr lang="en-US" sz="2000" dirty="0">
                <a:solidFill>
                  <a:schemeClr val="bg1"/>
                </a:solidFill>
              </a:rPr>
              <a:t>Son of God title reveals a Cosmic reality in the earthly realm (at the beginning of Mark only God, Jesus, and spiritual beings are aware of Christ’s divine </a:t>
            </a:r>
            <a:r>
              <a:rPr lang="en-US" sz="2000" dirty="0" err="1" smtClean="0">
                <a:solidFill>
                  <a:schemeClr val="bg1"/>
                </a:solidFill>
              </a:rPr>
              <a:t>sonship</a:t>
            </a:r>
            <a:r>
              <a:rPr lang="en-US" sz="2000" dirty="0" smtClean="0">
                <a:solidFill>
                  <a:schemeClr val="bg1"/>
                </a:solidFill>
              </a:rPr>
              <a:t>)</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66015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0593891" cy="4431983"/>
          </a:xfrm>
          <a:prstGeom prst="rect">
            <a:avLst/>
          </a:prstGeom>
          <a:noFill/>
        </p:spPr>
        <p:txBody>
          <a:bodyPr wrap="square" rtlCol="0">
            <a:spAutoFit/>
          </a:bodyPr>
          <a:lstStyle/>
          <a:p>
            <a:pPr marL="342900" indent="-342900">
              <a:buAutoNum type="arabicPeriod"/>
            </a:pPr>
            <a:r>
              <a:rPr lang="en-US" sz="2800" dirty="0" smtClean="0">
                <a:solidFill>
                  <a:schemeClr val="bg1"/>
                </a:solidFill>
              </a:rPr>
              <a:t>When </a:t>
            </a:r>
            <a:r>
              <a:rPr lang="en-US" sz="2800" dirty="0">
                <a:solidFill>
                  <a:schemeClr val="bg1"/>
                </a:solidFill>
              </a:rPr>
              <a:t>you hear the title “Son of Man” what do you think of? </a:t>
            </a:r>
          </a:p>
          <a:p>
            <a:pPr marL="342900" indent="-342900">
              <a:buAutoNum type="arabicPeriod"/>
            </a:pPr>
            <a:r>
              <a:rPr lang="en-US" sz="2800" dirty="0" smtClean="0">
                <a:solidFill>
                  <a:schemeClr val="bg1"/>
                </a:solidFill>
              </a:rPr>
              <a:t>The </a:t>
            </a:r>
            <a:r>
              <a:rPr lang="en-US" sz="2800" dirty="0">
                <a:solidFill>
                  <a:schemeClr val="bg1"/>
                </a:solidFill>
              </a:rPr>
              <a:t>Importance of the </a:t>
            </a:r>
            <a:r>
              <a:rPr lang="en-US" sz="2800" dirty="0" smtClean="0">
                <a:solidFill>
                  <a:schemeClr val="bg1"/>
                </a:solidFill>
              </a:rPr>
              <a:t>Title:</a:t>
            </a:r>
          </a:p>
          <a:p>
            <a:pPr marL="342900" indent="-342900">
              <a:buAutoNum type="arabicPeriod"/>
            </a:pPr>
            <a:r>
              <a:rPr lang="en-US" sz="2800" dirty="0" smtClean="0">
                <a:solidFill>
                  <a:schemeClr val="bg1"/>
                </a:solidFill>
              </a:rPr>
              <a:t>The </a:t>
            </a:r>
            <a:r>
              <a:rPr lang="en-US" sz="2800" dirty="0">
                <a:solidFill>
                  <a:schemeClr val="bg1"/>
                </a:solidFill>
              </a:rPr>
              <a:t>Peculiarity of those using the title in the Gospels: </a:t>
            </a:r>
          </a:p>
          <a:p>
            <a:pPr marL="342900" indent="-342900">
              <a:buAutoNum type="alphaLcPeriod"/>
            </a:pPr>
            <a:r>
              <a:rPr lang="en-US" sz="2000" dirty="0" smtClean="0">
                <a:solidFill>
                  <a:schemeClr val="bg1"/>
                </a:solidFill>
              </a:rPr>
              <a:t>Used </a:t>
            </a:r>
            <a:r>
              <a:rPr lang="en-US" sz="2000" dirty="0">
                <a:solidFill>
                  <a:schemeClr val="bg1"/>
                </a:solidFill>
              </a:rPr>
              <a:t>over 124 times in the New </a:t>
            </a:r>
            <a:r>
              <a:rPr lang="en-US" sz="2000" dirty="0" smtClean="0">
                <a:solidFill>
                  <a:schemeClr val="bg1"/>
                </a:solidFill>
              </a:rPr>
              <a:t>Testament</a:t>
            </a:r>
          </a:p>
          <a:p>
            <a:pPr marL="342900" indent="-342900">
              <a:buAutoNum type="alphaLcPeriod"/>
            </a:pPr>
            <a:r>
              <a:rPr lang="en-US" sz="2000" dirty="0" smtClean="0">
                <a:solidFill>
                  <a:schemeClr val="bg1"/>
                </a:solidFill>
              </a:rPr>
              <a:t>The </a:t>
            </a:r>
            <a:r>
              <a:rPr lang="en-US" sz="2000" dirty="0">
                <a:solidFill>
                  <a:schemeClr val="bg1"/>
                </a:solidFill>
              </a:rPr>
              <a:t>most interesting aspect of the title is not that it’s used but who uses </a:t>
            </a:r>
            <a:r>
              <a:rPr lang="en-US" sz="2000" dirty="0" smtClean="0">
                <a:solidFill>
                  <a:schemeClr val="bg1"/>
                </a:solidFill>
              </a:rPr>
              <a:t>it</a:t>
            </a:r>
          </a:p>
          <a:p>
            <a:pPr marL="342900" indent="-342900">
              <a:buAutoNum type="alphaLcPeriod"/>
            </a:pPr>
            <a:r>
              <a:rPr lang="en-US" sz="2000" dirty="0" smtClean="0">
                <a:solidFill>
                  <a:schemeClr val="bg1"/>
                </a:solidFill>
              </a:rPr>
              <a:t>Those </a:t>
            </a:r>
            <a:r>
              <a:rPr lang="en-US" sz="2000" dirty="0">
                <a:solidFill>
                  <a:schemeClr val="bg1"/>
                </a:solidFill>
              </a:rPr>
              <a:t>who do not/rarely use the Son of God title: </a:t>
            </a:r>
            <a:endParaRPr lang="en-US" sz="2000" dirty="0" smtClean="0">
              <a:solidFill>
                <a:schemeClr val="bg1"/>
              </a:solidFill>
            </a:endParaRPr>
          </a:p>
          <a:p>
            <a:pPr marL="342900" indent="-342900">
              <a:buAutoNum type="alphaLcPeriod"/>
            </a:pPr>
            <a:r>
              <a:rPr lang="en-US" sz="2000" dirty="0" smtClean="0">
                <a:solidFill>
                  <a:schemeClr val="bg1"/>
                </a:solidFill>
              </a:rPr>
              <a:t>Those </a:t>
            </a:r>
            <a:r>
              <a:rPr lang="en-US" sz="2000" dirty="0">
                <a:solidFill>
                  <a:schemeClr val="bg1"/>
                </a:solidFill>
              </a:rPr>
              <a:t>who do use the </a:t>
            </a:r>
            <a:r>
              <a:rPr lang="en-US" sz="2000" dirty="0" smtClean="0">
                <a:solidFill>
                  <a:schemeClr val="bg1"/>
                </a:solidFill>
              </a:rPr>
              <a:t>term:</a:t>
            </a:r>
          </a:p>
          <a:p>
            <a:pPr marL="342900" indent="-342900">
              <a:buAutoNum type="alphaLcPeriod"/>
            </a:pPr>
            <a:r>
              <a:rPr lang="en-US" sz="2000" dirty="0" smtClean="0">
                <a:solidFill>
                  <a:schemeClr val="bg1"/>
                </a:solidFill>
              </a:rPr>
              <a:t>Conclusion:</a:t>
            </a:r>
          </a:p>
          <a:p>
            <a:pPr marL="800100" lvl="1" indent="-342900">
              <a:buAutoNum type="arabicPeriod"/>
            </a:pPr>
            <a:r>
              <a:rPr lang="en-US" sz="2000" dirty="0" smtClean="0">
                <a:solidFill>
                  <a:schemeClr val="bg1"/>
                </a:solidFill>
              </a:rPr>
              <a:t>The </a:t>
            </a:r>
            <a:r>
              <a:rPr lang="en-US" sz="2000" dirty="0">
                <a:solidFill>
                  <a:schemeClr val="bg1"/>
                </a:solidFill>
              </a:rPr>
              <a:t>Son of God title reveals a Cosmic reality in the earthly realm (at the beginning of Mark only God, Jesus, and spiritual beings are aware of Christ’s divine </a:t>
            </a:r>
            <a:r>
              <a:rPr lang="en-US" sz="2000" dirty="0" err="1" smtClean="0">
                <a:solidFill>
                  <a:schemeClr val="bg1"/>
                </a:solidFill>
              </a:rPr>
              <a:t>sonship</a:t>
            </a:r>
            <a:r>
              <a:rPr lang="en-US" sz="2000" dirty="0" smtClean="0">
                <a:solidFill>
                  <a:schemeClr val="bg1"/>
                </a:solidFill>
              </a:rPr>
              <a:t>)</a:t>
            </a:r>
          </a:p>
          <a:p>
            <a:pPr marL="1257300" lvl="2" indent="-342900">
              <a:buAutoNum type="alphaLcPeriod"/>
            </a:pPr>
            <a:r>
              <a:rPr lang="en-US" sz="2000" dirty="0" smtClean="0">
                <a:solidFill>
                  <a:schemeClr val="bg1"/>
                </a:solidFill>
              </a:rPr>
              <a:t>In </a:t>
            </a:r>
            <a:r>
              <a:rPr lang="en-US" sz="2000" dirty="0">
                <a:solidFill>
                  <a:schemeClr val="bg1"/>
                </a:solidFill>
              </a:rPr>
              <a:t>the book of Luke only God (3:22; 9:35), the devil (4:3,9) and demons (4:41; 8:28) are the only ones who refer to Jesus as the Son of God; humans never </a:t>
            </a:r>
            <a:r>
              <a:rPr lang="en-US" sz="2000" dirty="0" smtClean="0">
                <a:solidFill>
                  <a:schemeClr val="bg1"/>
                </a:solidFill>
              </a:rPr>
              <a:t>do</a:t>
            </a:r>
          </a:p>
          <a:p>
            <a:pPr marL="342900" indent="-342900">
              <a:buAutoNum type="arabicPeriod"/>
            </a:pPr>
            <a:endParaRPr lang="en-US"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37756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0593891" cy="4985980"/>
          </a:xfrm>
          <a:prstGeom prst="rect">
            <a:avLst/>
          </a:prstGeom>
          <a:noFill/>
        </p:spPr>
        <p:txBody>
          <a:bodyPr wrap="square" rtlCol="0">
            <a:spAutoFit/>
          </a:bodyPr>
          <a:lstStyle/>
          <a:p>
            <a:pPr marL="342900" indent="-342900">
              <a:buAutoNum type="arabicPeriod"/>
            </a:pPr>
            <a:r>
              <a:rPr lang="en-US" sz="2800" dirty="0" smtClean="0">
                <a:solidFill>
                  <a:schemeClr val="bg1"/>
                </a:solidFill>
              </a:rPr>
              <a:t>When </a:t>
            </a:r>
            <a:r>
              <a:rPr lang="en-US" sz="2800" dirty="0">
                <a:solidFill>
                  <a:schemeClr val="bg1"/>
                </a:solidFill>
              </a:rPr>
              <a:t>you hear the title “Son of Man” what do you think of? </a:t>
            </a:r>
          </a:p>
          <a:p>
            <a:pPr marL="342900" indent="-342900">
              <a:buAutoNum type="arabicPeriod"/>
            </a:pPr>
            <a:r>
              <a:rPr lang="en-US" sz="2800" dirty="0" smtClean="0">
                <a:solidFill>
                  <a:schemeClr val="bg1"/>
                </a:solidFill>
              </a:rPr>
              <a:t>The </a:t>
            </a:r>
            <a:r>
              <a:rPr lang="en-US" sz="2800" dirty="0">
                <a:solidFill>
                  <a:schemeClr val="bg1"/>
                </a:solidFill>
              </a:rPr>
              <a:t>Importance of the </a:t>
            </a:r>
            <a:r>
              <a:rPr lang="en-US" sz="2800" dirty="0" smtClean="0">
                <a:solidFill>
                  <a:schemeClr val="bg1"/>
                </a:solidFill>
              </a:rPr>
              <a:t>Title:</a:t>
            </a:r>
          </a:p>
          <a:p>
            <a:pPr marL="342900" indent="-342900">
              <a:buAutoNum type="arabicPeriod"/>
            </a:pPr>
            <a:r>
              <a:rPr lang="en-US" sz="2800" dirty="0" smtClean="0">
                <a:solidFill>
                  <a:schemeClr val="bg1"/>
                </a:solidFill>
              </a:rPr>
              <a:t>The </a:t>
            </a:r>
            <a:r>
              <a:rPr lang="en-US" sz="2800" dirty="0">
                <a:solidFill>
                  <a:schemeClr val="bg1"/>
                </a:solidFill>
              </a:rPr>
              <a:t>Peculiarity of those using the title in the Gospels: </a:t>
            </a:r>
          </a:p>
          <a:p>
            <a:pPr marL="342900" indent="-342900">
              <a:buAutoNum type="alphaLcPeriod"/>
            </a:pPr>
            <a:r>
              <a:rPr lang="en-US" sz="2000" dirty="0" smtClean="0">
                <a:solidFill>
                  <a:schemeClr val="bg1"/>
                </a:solidFill>
              </a:rPr>
              <a:t>Used </a:t>
            </a:r>
            <a:r>
              <a:rPr lang="en-US" sz="2000" dirty="0">
                <a:solidFill>
                  <a:schemeClr val="bg1"/>
                </a:solidFill>
              </a:rPr>
              <a:t>over 124 times in the New </a:t>
            </a:r>
            <a:r>
              <a:rPr lang="en-US" sz="2000" dirty="0" smtClean="0">
                <a:solidFill>
                  <a:schemeClr val="bg1"/>
                </a:solidFill>
              </a:rPr>
              <a:t>Testament</a:t>
            </a:r>
          </a:p>
          <a:p>
            <a:pPr marL="342900" indent="-342900">
              <a:buAutoNum type="alphaLcPeriod"/>
            </a:pPr>
            <a:r>
              <a:rPr lang="en-US" sz="2000" dirty="0" smtClean="0">
                <a:solidFill>
                  <a:schemeClr val="bg1"/>
                </a:solidFill>
              </a:rPr>
              <a:t>The </a:t>
            </a:r>
            <a:r>
              <a:rPr lang="en-US" sz="2000" dirty="0">
                <a:solidFill>
                  <a:schemeClr val="bg1"/>
                </a:solidFill>
              </a:rPr>
              <a:t>most interesting aspect of the title is not that it’s used but who uses </a:t>
            </a:r>
            <a:r>
              <a:rPr lang="en-US" sz="2000" dirty="0" smtClean="0">
                <a:solidFill>
                  <a:schemeClr val="bg1"/>
                </a:solidFill>
              </a:rPr>
              <a:t>it</a:t>
            </a:r>
          </a:p>
          <a:p>
            <a:pPr marL="342900" indent="-342900">
              <a:buAutoNum type="alphaLcPeriod"/>
            </a:pPr>
            <a:r>
              <a:rPr lang="en-US" sz="2000" dirty="0" smtClean="0">
                <a:solidFill>
                  <a:schemeClr val="bg1"/>
                </a:solidFill>
              </a:rPr>
              <a:t>Those </a:t>
            </a:r>
            <a:r>
              <a:rPr lang="en-US" sz="2000" dirty="0">
                <a:solidFill>
                  <a:schemeClr val="bg1"/>
                </a:solidFill>
              </a:rPr>
              <a:t>who do not/rarely use the Son of God title: </a:t>
            </a:r>
            <a:endParaRPr lang="en-US" sz="2000" dirty="0" smtClean="0">
              <a:solidFill>
                <a:schemeClr val="bg1"/>
              </a:solidFill>
            </a:endParaRPr>
          </a:p>
          <a:p>
            <a:pPr marL="342900" indent="-342900">
              <a:buAutoNum type="alphaLcPeriod"/>
            </a:pPr>
            <a:r>
              <a:rPr lang="en-US" sz="2000" dirty="0" smtClean="0">
                <a:solidFill>
                  <a:schemeClr val="bg1"/>
                </a:solidFill>
              </a:rPr>
              <a:t>Those </a:t>
            </a:r>
            <a:r>
              <a:rPr lang="en-US" sz="2000" dirty="0">
                <a:solidFill>
                  <a:schemeClr val="bg1"/>
                </a:solidFill>
              </a:rPr>
              <a:t>who do use the </a:t>
            </a:r>
            <a:r>
              <a:rPr lang="en-US" sz="2000" dirty="0" smtClean="0">
                <a:solidFill>
                  <a:schemeClr val="bg1"/>
                </a:solidFill>
              </a:rPr>
              <a:t>term:</a:t>
            </a:r>
          </a:p>
          <a:p>
            <a:pPr marL="342900" indent="-342900">
              <a:buAutoNum type="alphaLcPeriod"/>
            </a:pPr>
            <a:r>
              <a:rPr lang="en-US" sz="2000" dirty="0" smtClean="0">
                <a:solidFill>
                  <a:schemeClr val="bg1"/>
                </a:solidFill>
              </a:rPr>
              <a:t>Conclusion:</a:t>
            </a:r>
          </a:p>
          <a:p>
            <a:pPr marL="800100" lvl="1" indent="-342900">
              <a:buAutoNum type="arabicPeriod"/>
            </a:pPr>
            <a:r>
              <a:rPr lang="en-US" sz="2000" dirty="0" smtClean="0">
                <a:solidFill>
                  <a:schemeClr val="bg1"/>
                </a:solidFill>
              </a:rPr>
              <a:t>The </a:t>
            </a:r>
            <a:r>
              <a:rPr lang="en-US" sz="2000" dirty="0">
                <a:solidFill>
                  <a:schemeClr val="bg1"/>
                </a:solidFill>
              </a:rPr>
              <a:t>Son of God title reveals a Cosmic reality in the earthly realm (at the beginning of Mark only God, Jesus, and spiritual beings are aware of Christ’s divine </a:t>
            </a:r>
            <a:r>
              <a:rPr lang="en-US" sz="2000" dirty="0" err="1" smtClean="0">
                <a:solidFill>
                  <a:schemeClr val="bg1"/>
                </a:solidFill>
              </a:rPr>
              <a:t>sonship</a:t>
            </a:r>
            <a:r>
              <a:rPr lang="en-US" sz="2000" dirty="0" smtClean="0">
                <a:solidFill>
                  <a:schemeClr val="bg1"/>
                </a:solidFill>
              </a:rPr>
              <a:t>)</a:t>
            </a:r>
          </a:p>
          <a:p>
            <a:pPr marL="1257300" lvl="2" indent="-342900">
              <a:buAutoNum type="alphaLcPeriod"/>
            </a:pPr>
            <a:r>
              <a:rPr lang="en-US" sz="2000" dirty="0" smtClean="0">
                <a:solidFill>
                  <a:schemeClr val="bg1"/>
                </a:solidFill>
              </a:rPr>
              <a:t>In </a:t>
            </a:r>
            <a:r>
              <a:rPr lang="en-US" sz="2000" dirty="0">
                <a:solidFill>
                  <a:schemeClr val="bg1"/>
                </a:solidFill>
              </a:rPr>
              <a:t>the book of Luke only God (3:22; 9:35), the devil (4:3,9) and demons (4:41; 8:28) are the only ones who refer to Jesus as the Son of God; humans never </a:t>
            </a:r>
            <a:r>
              <a:rPr lang="en-US" sz="2000" dirty="0" smtClean="0">
                <a:solidFill>
                  <a:schemeClr val="bg1"/>
                </a:solidFill>
              </a:rPr>
              <a:t>do</a:t>
            </a:r>
          </a:p>
          <a:p>
            <a:pPr marL="800100" lvl="1" indent="-342900">
              <a:buAutoNum type="arabicPeriod"/>
            </a:pPr>
            <a:r>
              <a:rPr lang="en-US" sz="2000" dirty="0" smtClean="0">
                <a:solidFill>
                  <a:schemeClr val="bg1"/>
                </a:solidFill>
              </a:rPr>
              <a:t>The </a:t>
            </a:r>
            <a:r>
              <a:rPr lang="en-US" sz="2000" dirty="0">
                <a:solidFill>
                  <a:schemeClr val="bg1"/>
                </a:solidFill>
              </a:rPr>
              <a:t>crucifixion and resurrection are requisite to interpret Christ’s messianic work </a:t>
            </a:r>
          </a:p>
          <a:p>
            <a:pPr marL="342900" indent="-342900">
              <a:buAutoNum type="alphaLcPeriod"/>
            </a:pPr>
            <a:endParaRPr lang="en-US" dirty="0">
              <a:solidFill>
                <a:schemeClr val="bg1"/>
              </a:solidFill>
            </a:endParaRPr>
          </a:p>
          <a:p>
            <a:pPr marL="342900" indent="-342900">
              <a:buAutoNum type="arabicPeriod"/>
            </a:pPr>
            <a:endParaRPr lang="en-US"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23303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0593891" cy="2523768"/>
          </a:xfrm>
          <a:prstGeom prst="rect">
            <a:avLst/>
          </a:prstGeom>
          <a:noFill/>
        </p:spPr>
        <p:txBody>
          <a:bodyPr wrap="square" rtlCol="0">
            <a:spAutoFit/>
          </a:bodyPr>
          <a:lstStyle/>
          <a:p>
            <a:pPr marL="342900" indent="-342900">
              <a:buAutoNum type="arabicPeriod"/>
            </a:pPr>
            <a:r>
              <a:rPr lang="en-US" sz="2800" dirty="0" smtClean="0">
                <a:solidFill>
                  <a:schemeClr val="bg1"/>
                </a:solidFill>
              </a:rPr>
              <a:t>When </a:t>
            </a:r>
            <a:r>
              <a:rPr lang="en-US" sz="2800" dirty="0">
                <a:solidFill>
                  <a:schemeClr val="bg1"/>
                </a:solidFill>
              </a:rPr>
              <a:t>you hear the title “Son of Man” what do you think of? </a:t>
            </a:r>
          </a:p>
          <a:p>
            <a:pPr marL="342900" indent="-342900">
              <a:buAutoNum type="arabicPeriod"/>
            </a:pPr>
            <a:r>
              <a:rPr lang="en-US" sz="2800" dirty="0" smtClean="0">
                <a:solidFill>
                  <a:schemeClr val="bg1"/>
                </a:solidFill>
              </a:rPr>
              <a:t>The </a:t>
            </a:r>
            <a:r>
              <a:rPr lang="en-US" sz="2800" dirty="0">
                <a:solidFill>
                  <a:schemeClr val="bg1"/>
                </a:solidFill>
              </a:rPr>
              <a:t>Importance of the </a:t>
            </a:r>
            <a:r>
              <a:rPr lang="en-US" sz="2800" dirty="0" smtClean="0">
                <a:solidFill>
                  <a:schemeClr val="bg1"/>
                </a:solidFill>
              </a:rPr>
              <a:t>Title:</a:t>
            </a:r>
          </a:p>
          <a:p>
            <a:pPr marL="342900" indent="-342900">
              <a:buAutoNum type="arabicPeriod"/>
            </a:pPr>
            <a:r>
              <a:rPr lang="en-US" sz="2800" dirty="0" smtClean="0">
                <a:solidFill>
                  <a:schemeClr val="bg1"/>
                </a:solidFill>
              </a:rPr>
              <a:t>The </a:t>
            </a:r>
            <a:r>
              <a:rPr lang="en-US" sz="2800" dirty="0">
                <a:solidFill>
                  <a:schemeClr val="bg1"/>
                </a:solidFill>
              </a:rPr>
              <a:t>Peculiarity of those using the title in the Gospels: </a:t>
            </a:r>
            <a:endParaRPr lang="en-US" sz="2800" dirty="0" smtClean="0">
              <a:solidFill>
                <a:schemeClr val="bg1"/>
              </a:solidFill>
            </a:endParaRPr>
          </a:p>
          <a:p>
            <a:pPr marL="342900" indent="-342900">
              <a:buAutoNum type="arabicPeriod"/>
            </a:pPr>
            <a:r>
              <a:rPr lang="en-US" sz="2800" dirty="0" smtClean="0">
                <a:solidFill>
                  <a:schemeClr val="bg1"/>
                </a:solidFill>
              </a:rPr>
              <a:t>How </a:t>
            </a:r>
            <a:r>
              <a:rPr lang="en-US" sz="2800" dirty="0">
                <a:solidFill>
                  <a:schemeClr val="bg1"/>
                </a:solidFill>
              </a:rPr>
              <a:t>does Jesus being the Son of God help us understand &amp; worship Him? </a:t>
            </a:r>
            <a:endParaRPr lang="en-US" sz="2800" dirty="0" smtClean="0">
              <a:solidFill>
                <a:schemeClr val="bg1"/>
              </a:solidFill>
            </a:endParaRPr>
          </a:p>
          <a:p>
            <a:pPr marL="342900" indent="-342900">
              <a:buAutoNum type="arabicPeriod"/>
            </a:pPr>
            <a:endParaRPr lang="en-US"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659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0593891" cy="954107"/>
          </a:xfrm>
          <a:prstGeom prst="rect">
            <a:avLst/>
          </a:prstGeom>
          <a:noFill/>
        </p:spPr>
        <p:txBody>
          <a:bodyPr wrap="square" rtlCol="0">
            <a:spAutoFit/>
          </a:bodyPr>
          <a:lstStyle/>
          <a:p>
            <a:pPr marL="342900" indent="-342900">
              <a:buAutoNum type="arabicPeriod"/>
            </a:pPr>
            <a:r>
              <a:rPr lang="en-US" sz="2800" dirty="0" smtClean="0">
                <a:solidFill>
                  <a:schemeClr val="bg1"/>
                </a:solidFill>
              </a:rPr>
              <a:t>When </a:t>
            </a:r>
            <a:r>
              <a:rPr lang="en-US" sz="2800" dirty="0">
                <a:solidFill>
                  <a:schemeClr val="bg1"/>
                </a:solidFill>
              </a:rPr>
              <a:t>you hear the title “Son of Man” what do you think of? </a:t>
            </a:r>
          </a:p>
          <a:p>
            <a:pPr marL="342900" indent="-342900">
              <a:buAutoNum type="arabicPeriod"/>
            </a:pPr>
            <a:r>
              <a:rPr lang="en-US" sz="2800" dirty="0" smtClean="0">
                <a:solidFill>
                  <a:schemeClr val="bg1"/>
                </a:solidFill>
              </a:rPr>
              <a:t>The </a:t>
            </a:r>
            <a:r>
              <a:rPr lang="en-US" sz="2800" dirty="0">
                <a:solidFill>
                  <a:schemeClr val="bg1"/>
                </a:solidFill>
              </a:rPr>
              <a:t>Importance of the </a:t>
            </a:r>
            <a:r>
              <a:rPr lang="en-US" sz="2800" dirty="0" smtClean="0">
                <a:solidFill>
                  <a:schemeClr val="bg1"/>
                </a:solidFill>
              </a:rPr>
              <a:t>Title:</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2977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0593891" cy="2893100"/>
          </a:xfrm>
          <a:prstGeom prst="rect">
            <a:avLst/>
          </a:prstGeom>
          <a:noFill/>
        </p:spPr>
        <p:txBody>
          <a:bodyPr wrap="square" rtlCol="0">
            <a:spAutoFit/>
          </a:bodyPr>
          <a:lstStyle/>
          <a:p>
            <a:pPr marL="342900" indent="-342900">
              <a:buAutoNum type="arabicPeriod"/>
            </a:pPr>
            <a:r>
              <a:rPr lang="en-US" sz="2800" dirty="0" smtClean="0">
                <a:solidFill>
                  <a:schemeClr val="bg1"/>
                </a:solidFill>
              </a:rPr>
              <a:t>When </a:t>
            </a:r>
            <a:r>
              <a:rPr lang="en-US" sz="2800" dirty="0">
                <a:solidFill>
                  <a:schemeClr val="bg1"/>
                </a:solidFill>
              </a:rPr>
              <a:t>you hear the title “Son of Man” what do you think of? </a:t>
            </a:r>
          </a:p>
          <a:p>
            <a:pPr marL="342900" indent="-342900">
              <a:buAutoNum type="arabicPeriod"/>
            </a:pPr>
            <a:r>
              <a:rPr lang="en-US" sz="2800" dirty="0" smtClean="0">
                <a:solidFill>
                  <a:schemeClr val="bg1"/>
                </a:solidFill>
              </a:rPr>
              <a:t>The </a:t>
            </a:r>
            <a:r>
              <a:rPr lang="en-US" sz="2800" dirty="0">
                <a:solidFill>
                  <a:schemeClr val="bg1"/>
                </a:solidFill>
              </a:rPr>
              <a:t>Importance of the </a:t>
            </a:r>
            <a:r>
              <a:rPr lang="en-US" sz="2800" dirty="0" smtClean="0">
                <a:solidFill>
                  <a:schemeClr val="bg1"/>
                </a:solidFill>
              </a:rPr>
              <a:t>Title:</a:t>
            </a:r>
          </a:p>
          <a:p>
            <a:pPr marL="342900" indent="-342900">
              <a:buAutoNum type="arabicPeriod"/>
            </a:pPr>
            <a:r>
              <a:rPr lang="en-US" sz="2800" dirty="0" smtClean="0">
                <a:solidFill>
                  <a:schemeClr val="bg1"/>
                </a:solidFill>
              </a:rPr>
              <a:t>The </a:t>
            </a:r>
            <a:r>
              <a:rPr lang="en-US" sz="2800" dirty="0">
                <a:solidFill>
                  <a:schemeClr val="bg1"/>
                </a:solidFill>
              </a:rPr>
              <a:t>Peculiarity of those using the title in the Gospels: </a:t>
            </a:r>
            <a:endParaRPr lang="en-US" sz="2800" dirty="0" smtClean="0">
              <a:solidFill>
                <a:schemeClr val="bg1"/>
              </a:solidFill>
            </a:endParaRPr>
          </a:p>
          <a:p>
            <a:pPr marL="342900" indent="-342900">
              <a:buAutoNum type="arabicPeriod"/>
            </a:pPr>
            <a:r>
              <a:rPr lang="en-US" sz="2800" dirty="0" smtClean="0">
                <a:solidFill>
                  <a:schemeClr val="bg1"/>
                </a:solidFill>
              </a:rPr>
              <a:t>How </a:t>
            </a:r>
            <a:r>
              <a:rPr lang="en-US" sz="2800" dirty="0">
                <a:solidFill>
                  <a:schemeClr val="bg1"/>
                </a:solidFill>
              </a:rPr>
              <a:t>does Jesus being the Son of God help us understand &amp; worship Him? </a:t>
            </a:r>
            <a:endParaRPr lang="en-US" sz="2800" dirty="0" smtClean="0">
              <a:solidFill>
                <a:schemeClr val="bg1"/>
              </a:solidFill>
            </a:endParaRPr>
          </a:p>
          <a:p>
            <a:pPr marL="914400" lvl="1" indent="-457200">
              <a:buAutoNum type="alphaLcPeriod"/>
            </a:pPr>
            <a:r>
              <a:rPr lang="en-US" sz="2400" dirty="0" smtClean="0">
                <a:solidFill>
                  <a:schemeClr val="bg1"/>
                </a:solidFill>
              </a:rPr>
              <a:t>The </a:t>
            </a:r>
            <a:r>
              <a:rPr lang="en-US" sz="2400" dirty="0">
                <a:solidFill>
                  <a:schemeClr val="bg1"/>
                </a:solidFill>
              </a:rPr>
              <a:t>Son of God and the Old Testament </a:t>
            </a:r>
            <a:r>
              <a:rPr lang="en-US" sz="2400" dirty="0" smtClean="0">
                <a:solidFill>
                  <a:schemeClr val="bg1"/>
                </a:solidFill>
              </a:rPr>
              <a:t>Promise</a:t>
            </a:r>
          </a:p>
          <a:p>
            <a:pPr marL="342900" indent="-342900">
              <a:buAutoNum type="arabicPeriod"/>
            </a:pPr>
            <a:endParaRPr lang="en-US"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13536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0593891" cy="3262432"/>
          </a:xfrm>
          <a:prstGeom prst="rect">
            <a:avLst/>
          </a:prstGeom>
          <a:noFill/>
        </p:spPr>
        <p:txBody>
          <a:bodyPr wrap="square" rtlCol="0">
            <a:spAutoFit/>
          </a:bodyPr>
          <a:lstStyle/>
          <a:p>
            <a:pPr marL="342900" indent="-342900">
              <a:buAutoNum type="arabicPeriod"/>
            </a:pPr>
            <a:r>
              <a:rPr lang="en-US" sz="2800" dirty="0" smtClean="0">
                <a:solidFill>
                  <a:schemeClr val="bg1"/>
                </a:solidFill>
              </a:rPr>
              <a:t>When </a:t>
            </a:r>
            <a:r>
              <a:rPr lang="en-US" sz="2800" dirty="0">
                <a:solidFill>
                  <a:schemeClr val="bg1"/>
                </a:solidFill>
              </a:rPr>
              <a:t>you hear the title “Son of Man” what do you think of? </a:t>
            </a:r>
          </a:p>
          <a:p>
            <a:pPr marL="342900" indent="-342900">
              <a:buAutoNum type="arabicPeriod"/>
            </a:pPr>
            <a:r>
              <a:rPr lang="en-US" sz="2800" dirty="0" smtClean="0">
                <a:solidFill>
                  <a:schemeClr val="bg1"/>
                </a:solidFill>
              </a:rPr>
              <a:t>The </a:t>
            </a:r>
            <a:r>
              <a:rPr lang="en-US" sz="2800" dirty="0">
                <a:solidFill>
                  <a:schemeClr val="bg1"/>
                </a:solidFill>
              </a:rPr>
              <a:t>Importance of the </a:t>
            </a:r>
            <a:r>
              <a:rPr lang="en-US" sz="2800" dirty="0" smtClean="0">
                <a:solidFill>
                  <a:schemeClr val="bg1"/>
                </a:solidFill>
              </a:rPr>
              <a:t>Title:</a:t>
            </a:r>
          </a:p>
          <a:p>
            <a:pPr marL="342900" indent="-342900">
              <a:buAutoNum type="arabicPeriod"/>
            </a:pPr>
            <a:r>
              <a:rPr lang="en-US" sz="2800" dirty="0" smtClean="0">
                <a:solidFill>
                  <a:schemeClr val="bg1"/>
                </a:solidFill>
              </a:rPr>
              <a:t>The </a:t>
            </a:r>
            <a:r>
              <a:rPr lang="en-US" sz="2800" dirty="0">
                <a:solidFill>
                  <a:schemeClr val="bg1"/>
                </a:solidFill>
              </a:rPr>
              <a:t>Peculiarity of those using the title in the Gospels: </a:t>
            </a:r>
            <a:endParaRPr lang="en-US" sz="2800" dirty="0" smtClean="0">
              <a:solidFill>
                <a:schemeClr val="bg1"/>
              </a:solidFill>
            </a:endParaRPr>
          </a:p>
          <a:p>
            <a:pPr marL="342900" indent="-342900">
              <a:buAutoNum type="arabicPeriod"/>
            </a:pPr>
            <a:r>
              <a:rPr lang="en-US" sz="2800" dirty="0" smtClean="0">
                <a:solidFill>
                  <a:schemeClr val="bg1"/>
                </a:solidFill>
              </a:rPr>
              <a:t>How </a:t>
            </a:r>
            <a:r>
              <a:rPr lang="en-US" sz="2800" dirty="0">
                <a:solidFill>
                  <a:schemeClr val="bg1"/>
                </a:solidFill>
              </a:rPr>
              <a:t>does Jesus being the Son of God help us understand &amp; worship Him? </a:t>
            </a:r>
            <a:endParaRPr lang="en-US" sz="2800" dirty="0" smtClean="0">
              <a:solidFill>
                <a:schemeClr val="bg1"/>
              </a:solidFill>
            </a:endParaRPr>
          </a:p>
          <a:p>
            <a:pPr marL="914400" lvl="1" indent="-457200">
              <a:buAutoNum type="alphaLcPeriod"/>
            </a:pPr>
            <a:r>
              <a:rPr lang="en-US" sz="2400" dirty="0" smtClean="0">
                <a:solidFill>
                  <a:schemeClr val="bg1"/>
                </a:solidFill>
              </a:rPr>
              <a:t>The </a:t>
            </a:r>
            <a:r>
              <a:rPr lang="en-US" sz="2400" dirty="0">
                <a:solidFill>
                  <a:schemeClr val="bg1"/>
                </a:solidFill>
              </a:rPr>
              <a:t>Son of God and the Old Testament </a:t>
            </a:r>
            <a:r>
              <a:rPr lang="en-US" sz="2400" dirty="0" smtClean="0">
                <a:solidFill>
                  <a:schemeClr val="bg1"/>
                </a:solidFill>
              </a:rPr>
              <a:t>Promise</a:t>
            </a:r>
          </a:p>
          <a:p>
            <a:pPr marL="914400" lvl="1" indent="-457200">
              <a:buAutoNum type="alphaLcPeriod"/>
            </a:pPr>
            <a:r>
              <a:rPr lang="en-US" sz="2400" dirty="0" smtClean="0">
                <a:solidFill>
                  <a:schemeClr val="bg1"/>
                </a:solidFill>
              </a:rPr>
              <a:t>The </a:t>
            </a:r>
            <a:r>
              <a:rPr lang="en-US" sz="2400" dirty="0">
                <a:solidFill>
                  <a:schemeClr val="bg1"/>
                </a:solidFill>
              </a:rPr>
              <a:t>Son of God and the New Testament </a:t>
            </a:r>
            <a:r>
              <a:rPr lang="en-US" sz="2400" dirty="0" smtClean="0">
                <a:solidFill>
                  <a:schemeClr val="bg1"/>
                </a:solidFill>
              </a:rPr>
              <a:t>Fulfillment</a:t>
            </a:r>
          </a:p>
          <a:p>
            <a:pPr marL="342900" indent="-342900">
              <a:buAutoNum type="arabicPeriod"/>
            </a:pPr>
            <a:endParaRPr lang="en-US"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35159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0593891" cy="3631763"/>
          </a:xfrm>
          <a:prstGeom prst="rect">
            <a:avLst/>
          </a:prstGeom>
          <a:noFill/>
        </p:spPr>
        <p:txBody>
          <a:bodyPr wrap="square" rtlCol="0">
            <a:spAutoFit/>
          </a:bodyPr>
          <a:lstStyle/>
          <a:p>
            <a:pPr marL="342900" indent="-342900">
              <a:buAutoNum type="arabicPeriod"/>
            </a:pPr>
            <a:r>
              <a:rPr lang="en-US" sz="2800" dirty="0" smtClean="0">
                <a:solidFill>
                  <a:schemeClr val="bg1"/>
                </a:solidFill>
              </a:rPr>
              <a:t>When </a:t>
            </a:r>
            <a:r>
              <a:rPr lang="en-US" sz="2800" dirty="0">
                <a:solidFill>
                  <a:schemeClr val="bg1"/>
                </a:solidFill>
              </a:rPr>
              <a:t>you hear the title “Son of Man” what do you think of? </a:t>
            </a:r>
          </a:p>
          <a:p>
            <a:pPr marL="342900" indent="-342900">
              <a:buAutoNum type="arabicPeriod"/>
            </a:pPr>
            <a:r>
              <a:rPr lang="en-US" sz="2800" dirty="0" smtClean="0">
                <a:solidFill>
                  <a:schemeClr val="bg1"/>
                </a:solidFill>
              </a:rPr>
              <a:t>The </a:t>
            </a:r>
            <a:r>
              <a:rPr lang="en-US" sz="2800" dirty="0">
                <a:solidFill>
                  <a:schemeClr val="bg1"/>
                </a:solidFill>
              </a:rPr>
              <a:t>Importance of the </a:t>
            </a:r>
            <a:r>
              <a:rPr lang="en-US" sz="2800" dirty="0" smtClean="0">
                <a:solidFill>
                  <a:schemeClr val="bg1"/>
                </a:solidFill>
              </a:rPr>
              <a:t>Title:</a:t>
            </a:r>
          </a:p>
          <a:p>
            <a:pPr marL="342900" indent="-342900">
              <a:buAutoNum type="arabicPeriod"/>
            </a:pPr>
            <a:r>
              <a:rPr lang="en-US" sz="2800" dirty="0" smtClean="0">
                <a:solidFill>
                  <a:schemeClr val="bg1"/>
                </a:solidFill>
              </a:rPr>
              <a:t>The </a:t>
            </a:r>
            <a:r>
              <a:rPr lang="en-US" sz="2800" dirty="0">
                <a:solidFill>
                  <a:schemeClr val="bg1"/>
                </a:solidFill>
              </a:rPr>
              <a:t>Peculiarity of those using the title in the Gospels: </a:t>
            </a:r>
            <a:endParaRPr lang="en-US" sz="2800" dirty="0" smtClean="0">
              <a:solidFill>
                <a:schemeClr val="bg1"/>
              </a:solidFill>
            </a:endParaRPr>
          </a:p>
          <a:p>
            <a:pPr marL="342900" indent="-342900">
              <a:buAutoNum type="arabicPeriod"/>
            </a:pPr>
            <a:r>
              <a:rPr lang="en-US" sz="2800" dirty="0" smtClean="0">
                <a:solidFill>
                  <a:schemeClr val="bg1"/>
                </a:solidFill>
              </a:rPr>
              <a:t>How </a:t>
            </a:r>
            <a:r>
              <a:rPr lang="en-US" sz="2800" dirty="0">
                <a:solidFill>
                  <a:schemeClr val="bg1"/>
                </a:solidFill>
              </a:rPr>
              <a:t>does Jesus being the Son of God help us understand &amp; worship Him? </a:t>
            </a:r>
            <a:endParaRPr lang="en-US" sz="2800" dirty="0" smtClean="0">
              <a:solidFill>
                <a:schemeClr val="bg1"/>
              </a:solidFill>
            </a:endParaRPr>
          </a:p>
          <a:p>
            <a:pPr marL="914400" lvl="1" indent="-457200">
              <a:buAutoNum type="alphaLcPeriod"/>
            </a:pPr>
            <a:r>
              <a:rPr lang="en-US" sz="2400" dirty="0" smtClean="0">
                <a:solidFill>
                  <a:schemeClr val="bg1"/>
                </a:solidFill>
              </a:rPr>
              <a:t>The </a:t>
            </a:r>
            <a:r>
              <a:rPr lang="en-US" sz="2400" dirty="0">
                <a:solidFill>
                  <a:schemeClr val="bg1"/>
                </a:solidFill>
              </a:rPr>
              <a:t>Son of God and the Old Testament </a:t>
            </a:r>
            <a:r>
              <a:rPr lang="en-US" sz="2400" dirty="0" smtClean="0">
                <a:solidFill>
                  <a:schemeClr val="bg1"/>
                </a:solidFill>
              </a:rPr>
              <a:t>Promise</a:t>
            </a:r>
          </a:p>
          <a:p>
            <a:pPr marL="914400" lvl="1" indent="-457200">
              <a:buAutoNum type="alphaLcPeriod"/>
            </a:pPr>
            <a:r>
              <a:rPr lang="en-US" sz="2400" dirty="0" smtClean="0">
                <a:solidFill>
                  <a:schemeClr val="bg1"/>
                </a:solidFill>
              </a:rPr>
              <a:t>The </a:t>
            </a:r>
            <a:r>
              <a:rPr lang="en-US" sz="2400" dirty="0">
                <a:solidFill>
                  <a:schemeClr val="bg1"/>
                </a:solidFill>
              </a:rPr>
              <a:t>Son of God and the New Testament </a:t>
            </a:r>
            <a:r>
              <a:rPr lang="en-US" sz="2400" dirty="0" smtClean="0">
                <a:solidFill>
                  <a:schemeClr val="bg1"/>
                </a:solidFill>
              </a:rPr>
              <a:t>Fulfillment</a:t>
            </a:r>
          </a:p>
          <a:p>
            <a:pPr marL="914400" lvl="1" indent="-457200">
              <a:buAutoNum type="alphaLcPeriod"/>
            </a:pPr>
            <a:r>
              <a:rPr lang="en-US" sz="2400" dirty="0" smtClean="0">
                <a:solidFill>
                  <a:schemeClr val="bg1"/>
                </a:solidFill>
              </a:rPr>
              <a:t>What </a:t>
            </a:r>
            <a:r>
              <a:rPr lang="en-US" sz="2400" dirty="0">
                <a:solidFill>
                  <a:schemeClr val="bg1"/>
                </a:solidFill>
              </a:rPr>
              <a:t>the title, Son of God, tells us about our </a:t>
            </a:r>
            <a:r>
              <a:rPr lang="en-US" sz="2400" dirty="0" smtClean="0">
                <a:solidFill>
                  <a:schemeClr val="bg1"/>
                </a:solidFill>
              </a:rPr>
              <a:t>Messiah</a:t>
            </a:r>
          </a:p>
          <a:p>
            <a:pPr marL="342900" indent="-342900">
              <a:buAutoNum type="arabicPeriod"/>
            </a:pPr>
            <a:endParaRPr lang="en-US"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01701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0593891" cy="4001095"/>
          </a:xfrm>
          <a:prstGeom prst="rect">
            <a:avLst/>
          </a:prstGeom>
          <a:noFill/>
        </p:spPr>
        <p:txBody>
          <a:bodyPr wrap="square" rtlCol="0">
            <a:spAutoFit/>
          </a:bodyPr>
          <a:lstStyle/>
          <a:p>
            <a:pPr marL="342900" indent="-342900">
              <a:buAutoNum type="arabicPeriod"/>
            </a:pPr>
            <a:r>
              <a:rPr lang="en-US" sz="2800" dirty="0" smtClean="0">
                <a:solidFill>
                  <a:schemeClr val="bg1"/>
                </a:solidFill>
              </a:rPr>
              <a:t>When </a:t>
            </a:r>
            <a:r>
              <a:rPr lang="en-US" sz="2800" dirty="0">
                <a:solidFill>
                  <a:schemeClr val="bg1"/>
                </a:solidFill>
              </a:rPr>
              <a:t>you hear the title “Son of Man” what do you think of? </a:t>
            </a:r>
          </a:p>
          <a:p>
            <a:pPr marL="342900" indent="-342900">
              <a:buAutoNum type="arabicPeriod"/>
            </a:pPr>
            <a:r>
              <a:rPr lang="en-US" sz="2800" dirty="0" smtClean="0">
                <a:solidFill>
                  <a:schemeClr val="bg1"/>
                </a:solidFill>
              </a:rPr>
              <a:t>The </a:t>
            </a:r>
            <a:r>
              <a:rPr lang="en-US" sz="2800" dirty="0">
                <a:solidFill>
                  <a:schemeClr val="bg1"/>
                </a:solidFill>
              </a:rPr>
              <a:t>Importance of the </a:t>
            </a:r>
            <a:r>
              <a:rPr lang="en-US" sz="2800" dirty="0" smtClean="0">
                <a:solidFill>
                  <a:schemeClr val="bg1"/>
                </a:solidFill>
              </a:rPr>
              <a:t>Title:</a:t>
            </a:r>
          </a:p>
          <a:p>
            <a:pPr marL="342900" indent="-342900">
              <a:buAutoNum type="arabicPeriod"/>
            </a:pPr>
            <a:r>
              <a:rPr lang="en-US" sz="2800" dirty="0" smtClean="0">
                <a:solidFill>
                  <a:schemeClr val="bg1"/>
                </a:solidFill>
              </a:rPr>
              <a:t>The </a:t>
            </a:r>
            <a:r>
              <a:rPr lang="en-US" sz="2800" dirty="0">
                <a:solidFill>
                  <a:schemeClr val="bg1"/>
                </a:solidFill>
              </a:rPr>
              <a:t>Peculiarity of those using the title in the Gospels: </a:t>
            </a:r>
            <a:endParaRPr lang="en-US" sz="2800" dirty="0" smtClean="0">
              <a:solidFill>
                <a:schemeClr val="bg1"/>
              </a:solidFill>
            </a:endParaRPr>
          </a:p>
          <a:p>
            <a:pPr marL="342900" indent="-342900">
              <a:buAutoNum type="arabicPeriod"/>
            </a:pPr>
            <a:r>
              <a:rPr lang="en-US" sz="2800" dirty="0" smtClean="0">
                <a:solidFill>
                  <a:schemeClr val="bg1"/>
                </a:solidFill>
              </a:rPr>
              <a:t>How </a:t>
            </a:r>
            <a:r>
              <a:rPr lang="en-US" sz="2800" dirty="0">
                <a:solidFill>
                  <a:schemeClr val="bg1"/>
                </a:solidFill>
              </a:rPr>
              <a:t>does Jesus being the Son of God help us understand &amp; worship Him? </a:t>
            </a:r>
            <a:endParaRPr lang="en-US" sz="2800" dirty="0" smtClean="0">
              <a:solidFill>
                <a:schemeClr val="bg1"/>
              </a:solidFill>
            </a:endParaRPr>
          </a:p>
          <a:p>
            <a:pPr marL="914400" lvl="1" indent="-457200">
              <a:buAutoNum type="alphaLcPeriod"/>
            </a:pPr>
            <a:r>
              <a:rPr lang="en-US" sz="2400" dirty="0" smtClean="0">
                <a:solidFill>
                  <a:schemeClr val="bg1"/>
                </a:solidFill>
              </a:rPr>
              <a:t>The </a:t>
            </a:r>
            <a:r>
              <a:rPr lang="en-US" sz="2400" dirty="0">
                <a:solidFill>
                  <a:schemeClr val="bg1"/>
                </a:solidFill>
              </a:rPr>
              <a:t>Son of God and the Old Testament </a:t>
            </a:r>
            <a:r>
              <a:rPr lang="en-US" sz="2400" dirty="0" smtClean="0">
                <a:solidFill>
                  <a:schemeClr val="bg1"/>
                </a:solidFill>
              </a:rPr>
              <a:t>Promise</a:t>
            </a:r>
          </a:p>
          <a:p>
            <a:pPr marL="914400" lvl="1" indent="-457200">
              <a:buAutoNum type="alphaLcPeriod"/>
            </a:pPr>
            <a:r>
              <a:rPr lang="en-US" sz="2400" dirty="0" smtClean="0">
                <a:solidFill>
                  <a:schemeClr val="bg1"/>
                </a:solidFill>
              </a:rPr>
              <a:t>The </a:t>
            </a:r>
            <a:r>
              <a:rPr lang="en-US" sz="2400" dirty="0">
                <a:solidFill>
                  <a:schemeClr val="bg1"/>
                </a:solidFill>
              </a:rPr>
              <a:t>Son of God and the New Testament </a:t>
            </a:r>
            <a:r>
              <a:rPr lang="en-US" sz="2400" dirty="0" smtClean="0">
                <a:solidFill>
                  <a:schemeClr val="bg1"/>
                </a:solidFill>
              </a:rPr>
              <a:t>Fulfillment</a:t>
            </a:r>
          </a:p>
          <a:p>
            <a:pPr marL="914400" lvl="1" indent="-457200">
              <a:buAutoNum type="alphaLcPeriod"/>
            </a:pPr>
            <a:r>
              <a:rPr lang="en-US" sz="2400" dirty="0" smtClean="0">
                <a:solidFill>
                  <a:schemeClr val="bg1"/>
                </a:solidFill>
              </a:rPr>
              <a:t>What </a:t>
            </a:r>
            <a:r>
              <a:rPr lang="en-US" sz="2400" dirty="0">
                <a:solidFill>
                  <a:schemeClr val="bg1"/>
                </a:solidFill>
              </a:rPr>
              <a:t>the title, Son of God, tells us about our </a:t>
            </a:r>
            <a:r>
              <a:rPr lang="en-US" sz="2400" dirty="0" smtClean="0">
                <a:solidFill>
                  <a:schemeClr val="bg1"/>
                </a:solidFill>
              </a:rPr>
              <a:t>Messiah</a:t>
            </a:r>
          </a:p>
          <a:p>
            <a:pPr marL="1371600" lvl="2" indent="-457200">
              <a:buAutoNum type="arabicPeriod"/>
            </a:pPr>
            <a:r>
              <a:rPr lang="en-US" sz="2400" dirty="0" smtClean="0">
                <a:solidFill>
                  <a:schemeClr val="bg1"/>
                </a:solidFill>
              </a:rPr>
              <a:t>Personal </a:t>
            </a:r>
            <a:r>
              <a:rPr lang="en-US" sz="2400" dirty="0">
                <a:solidFill>
                  <a:schemeClr val="bg1"/>
                </a:solidFill>
              </a:rPr>
              <a:t>Intimacy with the </a:t>
            </a:r>
            <a:r>
              <a:rPr lang="en-US" sz="2400" dirty="0" smtClean="0">
                <a:solidFill>
                  <a:schemeClr val="bg1"/>
                </a:solidFill>
              </a:rPr>
              <a:t>Father</a:t>
            </a:r>
          </a:p>
          <a:p>
            <a:pPr marL="342900" indent="-342900">
              <a:buAutoNum type="arabicPeriod"/>
            </a:pPr>
            <a:endParaRPr lang="en-US"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50212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0593891" cy="4370427"/>
          </a:xfrm>
          <a:prstGeom prst="rect">
            <a:avLst/>
          </a:prstGeom>
          <a:noFill/>
        </p:spPr>
        <p:txBody>
          <a:bodyPr wrap="square" rtlCol="0">
            <a:spAutoFit/>
          </a:bodyPr>
          <a:lstStyle/>
          <a:p>
            <a:pPr marL="342900" indent="-342900">
              <a:buAutoNum type="arabicPeriod"/>
            </a:pPr>
            <a:r>
              <a:rPr lang="en-US" sz="2800" dirty="0" smtClean="0">
                <a:solidFill>
                  <a:schemeClr val="bg1"/>
                </a:solidFill>
              </a:rPr>
              <a:t>When </a:t>
            </a:r>
            <a:r>
              <a:rPr lang="en-US" sz="2800" dirty="0">
                <a:solidFill>
                  <a:schemeClr val="bg1"/>
                </a:solidFill>
              </a:rPr>
              <a:t>you hear the title “Son of Man” what do you think of? </a:t>
            </a:r>
          </a:p>
          <a:p>
            <a:pPr marL="342900" indent="-342900">
              <a:buAutoNum type="arabicPeriod"/>
            </a:pPr>
            <a:r>
              <a:rPr lang="en-US" sz="2800" dirty="0" smtClean="0">
                <a:solidFill>
                  <a:schemeClr val="bg1"/>
                </a:solidFill>
              </a:rPr>
              <a:t>The </a:t>
            </a:r>
            <a:r>
              <a:rPr lang="en-US" sz="2800" dirty="0">
                <a:solidFill>
                  <a:schemeClr val="bg1"/>
                </a:solidFill>
              </a:rPr>
              <a:t>Importance of the </a:t>
            </a:r>
            <a:r>
              <a:rPr lang="en-US" sz="2800" dirty="0" smtClean="0">
                <a:solidFill>
                  <a:schemeClr val="bg1"/>
                </a:solidFill>
              </a:rPr>
              <a:t>Title:</a:t>
            </a:r>
          </a:p>
          <a:p>
            <a:pPr marL="342900" indent="-342900">
              <a:buAutoNum type="arabicPeriod"/>
            </a:pPr>
            <a:r>
              <a:rPr lang="en-US" sz="2800" dirty="0" smtClean="0">
                <a:solidFill>
                  <a:schemeClr val="bg1"/>
                </a:solidFill>
              </a:rPr>
              <a:t>The </a:t>
            </a:r>
            <a:r>
              <a:rPr lang="en-US" sz="2800" dirty="0">
                <a:solidFill>
                  <a:schemeClr val="bg1"/>
                </a:solidFill>
              </a:rPr>
              <a:t>Peculiarity of those using the title in the Gospels: </a:t>
            </a:r>
            <a:endParaRPr lang="en-US" sz="2800" dirty="0" smtClean="0">
              <a:solidFill>
                <a:schemeClr val="bg1"/>
              </a:solidFill>
            </a:endParaRPr>
          </a:p>
          <a:p>
            <a:pPr marL="342900" indent="-342900">
              <a:buAutoNum type="arabicPeriod"/>
            </a:pPr>
            <a:r>
              <a:rPr lang="en-US" sz="2800" dirty="0" smtClean="0">
                <a:solidFill>
                  <a:schemeClr val="bg1"/>
                </a:solidFill>
              </a:rPr>
              <a:t>How </a:t>
            </a:r>
            <a:r>
              <a:rPr lang="en-US" sz="2800" dirty="0">
                <a:solidFill>
                  <a:schemeClr val="bg1"/>
                </a:solidFill>
              </a:rPr>
              <a:t>does Jesus being the Son of God help us understand &amp; worship Him? </a:t>
            </a:r>
            <a:endParaRPr lang="en-US" sz="2800" dirty="0" smtClean="0">
              <a:solidFill>
                <a:schemeClr val="bg1"/>
              </a:solidFill>
            </a:endParaRPr>
          </a:p>
          <a:p>
            <a:pPr marL="914400" lvl="1" indent="-457200">
              <a:buAutoNum type="alphaLcPeriod"/>
            </a:pPr>
            <a:r>
              <a:rPr lang="en-US" sz="2400" dirty="0" smtClean="0">
                <a:solidFill>
                  <a:schemeClr val="bg1"/>
                </a:solidFill>
              </a:rPr>
              <a:t>The </a:t>
            </a:r>
            <a:r>
              <a:rPr lang="en-US" sz="2400" dirty="0">
                <a:solidFill>
                  <a:schemeClr val="bg1"/>
                </a:solidFill>
              </a:rPr>
              <a:t>Son of God and the Old Testament </a:t>
            </a:r>
            <a:r>
              <a:rPr lang="en-US" sz="2400" dirty="0" smtClean="0">
                <a:solidFill>
                  <a:schemeClr val="bg1"/>
                </a:solidFill>
              </a:rPr>
              <a:t>Promise</a:t>
            </a:r>
          </a:p>
          <a:p>
            <a:pPr marL="914400" lvl="1" indent="-457200">
              <a:buAutoNum type="alphaLcPeriod"/>
            </a:pPr>
            <a:r>
              <a:rPr lang="en-US" sz="2400" dirty="0" smtClean="0">
                <a:solidFill>
                  <a:schemeClr val="bg1"/>
                </a:solidFill>
              </a:rPr>
              <a:t>The </a:t>
            </a:r>
            <a:r>
              <a:rPr lang="en-US" sz="2400" dirty="0">
                <a:solidFill>
                  <a:schemeClr val="bg1"/>
                </a:solidFill>
              </a:rPr>
              <a:t>Son of God and the New Testament </a:t>
            </a:r>
            <a:r>
              <a:rPr lang="en-US" sz="2400" dirty="0" smtClean="0">
                <a:solidFill>
                  <a:schemeClr val="bg1"/>
                </a:solidFill>
              </a:rPr>
              <a:t>Fulfillment</a:t>
            </a:r>
          </a:p>
          <a:p>
            <a:pPr marL="914400" lvl="1" indent="-457200">
              <a:buAutoNum type="alphaLcPeriod"/>
            </a:pPr>
            <a:r>
              <a:rPr lang="en-US" sz="2400" dirty="0" smtClean="0">
                <a:solidFill>
                  <a:schemeClr val="bg1"/>
                </a:solidFill>
              </a:rPr>
              <a:t>What </a:t>
            </a:r>
            <a:r>
              <a:rPr lang="en-US" sz="2400" dirty="0">
                <a:solidFill>
                  <a:schemeClr val="bg1"/>
                </a:solidFill>
              </a:rPr>
              <a:t>the title, Son of God, tells us about our </a:t>
            </a:r>
            <a:r>
              <a:rPr lang="en-US" sz="2400" dirty="0" smtClean="0">
                <a:solidFill>
                  <a:schemeClr val="bg1"/>
                </a:solidFill>
              </a:rPr>
              <a:t>Messiah</a:t>
            </a:r>
          </a:p>
          <a:p>
            <a:pPr marL="1371600" lvl="2" indent="-457200">
              <a:buAutoNum type="arabicPeriod"/>
            </a:pPr>
            <a:r>
              <a:rPr lang="en-US" sz="2400" dirty="0" smtClean="0">
                <a:solidFill>
                  <a:schemeClr val="bg1"/>
                </a:solidFill>
              </a:rPr>
              <a:t>Personal </a:t>
            </a:r>
            <a:r>
              <a:rPr lang="en-US" sz="2400" dirty="0">
                <a:solidFill>
                  <a:schemeClr val="bg1"/>
                </a:solidFill>
              </a:rPr>
              <a:t>Intimacy with the </a:t>
            </a:r>
            <a:r>
              <a:rPr lang="en-US" sz="2400" dirty="0" smtClean="0">
                <a:solidFill>
                  <a:schemeClr val="bg1"/>
                </a:solidFill>
              </a:rPr>
              <a:t>Father</a:t>
            </a:r>
          </a:p>
          <a:p>
            <a:pPr marL="1371600" lvl="2" indent="-457200">
              <a:buAutoNum type="arabicPeriod"/>
            </a:pPr>
            <a:r>
              <a:rPr lang="en-US" sz="2400" dirty="0" smtClean="0">
                <a:solidFill>
                  <a:schemeClr val="bg1"/>
                </a:solidFill>
              </a:rPr>
              <a:t>Obedience </a:t>
            </a:r>
            <a:r>
              <a:rPr lang="en-US" sz="2400" dirty="0">
                <a:solidFill>
                  <a:schemeClr val="bg1"/>
                </a:solidFill>
              </a:rPr>
              <a:t>to the Will of the </a:t>
            </a:r>
            <a:r>
              <a:rPr lang="en-US" sz="2400" dirty="0" smtClean="0">
                <a:solidFill>
                  <a:schemeClr val="bg1"/>
                </a:solidFill>
              </a:rPr>
              <a:t>Father</a:t>
            </a:r>
          </a:p>
          <a:p>
            <a:pPr marL="342900" indent="-342900">
              <a:buAutoNum type="arabicPeriod"/>
            </a:pPr>
            <a:endParaRPr lang="en-US"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42520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0593891" cy="4739759"/>
          </a:xfrm>
          <a:prstGeom prst="rect">
            <a:avLst/>
          </a:prstGeom>
          <a:noFill/>
        </p:spPr>
        <p:txBody>
          <a:bodyPr wrap="square" rtlCol="0">
            <a:spAutoFit/>
          </a:bodyPr>
          <a:lstStyle/>
          <a:p>
            <a:pPr marL="342900" indent="-342900">
              <a:buAutoNum type="arabicPeriod"/>
            </a:pPr>
            <a:r>
              <a:rPr lang="en-US" sz="2800" dirty="0" smtClean="0">
                <a:solidFill>
                  <a:schemeClr val="bg1"/>
                </a:solidFill>
              </a:rPr>
              <a:t>When </a:t>
            </a:r>
            <a:r>
              <a:rPr lang="en-US" sz="2800" dirty="0">
                <a:solidFill>
                  <a:schemeClr val="bg1"/>
                </a:solidFill>
              </a:rPr>
              <a:t>you hear the title “Son of Man” what do you think of? </a:t>
            </a:r>
          </a:p>
          <a:p>
            <a:pPr marL="342900" indent="-342900">
              <a:buAutoNum type="arabicPeriod"/>
            </a:pPr>
            <a:r>
              <a:rPr lang="en-US" sz="2800" dirty="0" smtClean="0">
                <a:solidFill>
                  <a:schemeClr val="bg1"/>
                </a:solidFill>
              </a:rPr>
              <a:t>The </a:t>
            </a:r>
            <a:r>
              <a:rPr lang="en-US" sz="2800" dirty="0">
                <a:solidFill>
                  <a:schemeClr val="bg1"/>
                </a:solidFill>
              </a:rPr>
              <a:t>Importance of the </a:t>
            </a:r>
            <a:r>
              <a:rPr lang="en-US" sz="2800" dirty="0" smtClean="0">
                <a:solidFill>
                  <a:schemeClr val="bg1"/>
                </a:solidFill>
              </a:rPr>
              <a:t>Title:</a:t>
            </a:r>
          </a:p>
          <a:p>
            <a:pPr marL="342900" indent="-342900">
              <a:buAutoNum type="arabicPeriod"/>
            </a:pPr>
            <a:r>
              <a:rPr lang="en-US" sz="2800" dirty="0" smtClean="0">
                <a:solidFill>
                  <a:schemeClr val="bg1"/>
                </a:solidFill>
              </a:rPr>
              <a:t>The </a:t>
            </a:r>
            <a:r>
              <a:rPr lang="en-US" sz="2800" dirty="0">
                <a:solidFill>
                  <a:schemeClr val="bg1"/>
                </a:solidFill>
              </a:rPr>
              <a:t>Peculiarity of those using the title in the Gospels: </a:t>
            </a:r>
            <a:endParaRPr lang="en-US" sz="2800" dirty="0" smtClean="0">
              <a:solidFill>
                <a:schemeClr val="bg1"/>
              </a:solidFill>
            </a:endParaRPr>
          </a:p>
          <a:p>
            <a:pPr marL="342900" indent="-342900">
              <a:buAutoNum type="arabicPeriod"/>
            </a:pPr>
            <a:r>
              <a:rPr lang="en-US" sz="2800" dirty="0" smtClean="0">
                <a:solidFill>
                  <a:schemeClr val="bg1"/>
                </a:solidFill>
              </a:rPr>
              <a:t>How </a:t>
            </a:r>
            <a:r>
              <a:rPr lang="en-US" sz="2800" dirty="0">
                <a:solidFill>
                  <a:schemeClr val="bg1"/>
                </a:solidFill>
              </a:rPr>
              <a:t>does Jesus being the Son of God help us understand &amp; worship Him? </a:t>
            </a:r>
            <a:endParaRPr lang="en-US" sz="2800" dirty="0" smtClean="0">
              <a:solidFill>
                <a:schemeClr val="bg1"/>
              </a:solidFill>
            </a:endParaRPr>
          </a:p>
          <a:p>
            <a:pPr marL="914400" lvl="1" indent="-457200">
              <a:buAutoNum type="alphaLcPeriod"/>
            </a:pPr>
            <a:r>
              <a:rPr lang="en-US" sz="2400" dirty="0" smtClean="0">
                <a:solidFill>
                  <a:schemeClr val="bg1"/>
                </a:solidFill>
              </a:rPr>
              <a:t>The </a:t>
            </a:r>
            <a:r>
              <a:rPr lang="en-US" sz="2400" dirty="0">
                <a:solidFill>
                  <a:schemeClr val="bg1"/>
                </a:solidFill>
              </a:rPr>
              <a:t>Son of God and the Old Testament </a:t>
            </a:r>
            <a:r>
              <a:rPr lang="en-US" sz="2400" dirty="0" smtClean="0">
                <a:solidFill>
                  <a:schemeClr val="bg1"/>
                </a:solidFill>
              </a:rPr>
              <a:t>Promise</a:t>
            </a:r>
          </a:p>
          <a:p>
            <a:pPr marL="914400" lvl="1" indent="-457200">
              <a:buAutoNum type="alphaLcPeriod"/>
            </a:pPr>
            <a:r>
              <a:rPr lang="en-US" sz="2400" dirty="0" smtClean="0">
                <a:solidFill>
                  <a:schemeClr val="bg1"/>
                </a:solidFill>
              </a:rPr>
              <a:t>The </a:t>
            </a:r>
            <a:r>
              <a:rPr lang="en-US" sz="2400" dirty="0">
                <a:solidFill>
                  <a:schemeClr val="bg1"/>
                </a:solidFill>
              </a:rPr>
              <a:t>Son of God and the New Testament </a:t>
            </a:r>
            <a:r>
              <a:rPr lang="en-US" sz="2400" dirty="0" smtClean="0">
                <a:solidFill>
                  <a:schemeClr val="bg1"/>
                </a:solidFill>
              </a:rPr>
              <a:t>Fulfillment</a:t>
            </a:r>
          </a:p>
          <a:p>
            <a:pPr marL="914400" lvl="1" indent="-457200">
              <a:buAutoNum type="alphaLcPeriod"/>
            </a:pPr>
            <a:r>
              <a:rPr lang="en-US" sz="2400" dirty="0" smtClean="0">
                <a:solidFill>
                  <a:schemeClr val="bg1"/>
                </a:solidFill>
              </a:rPr>
              <a:t>What </a:t>
            </a:r>
            <a:r>
              <a:rPr lang="en-US" sz="2400" dirty="0">
                <a:solidFill>
                  <a:schemeClr val="bg1"/>
                </a:solidFill>
              </a:rPr>
              <a:t>the title, Son of God, tells us about our </a:t>
            </a:r>
            <a:r>
              <a:rPr lang="en-US" sz="2400" dirty="0" smtClean="0">
                <a:solidFill>
                  <a:schemeClr val="bg1"/>
                </a:solidFill>
              </a:rPr>
              <a:t>Messiah</a:t>
            </a:r>
          </a:p>
          <a:p>
            <a:pPr marL="1371600" lvl="2" indent="-457200">
              <a:buAutoNum type="arabicPeriod"/>
            </a:pPr>
            <a:r>
              <a:rPr lang="en-US" sz="2400" dirty="0" smtClean="0">
                <a:solidFill>
                  <a:schemeClr val="bg1"/>
                </a:solidFill>
              </a:rPr>
              <a:t>Personal </a:t>
            </a:r>
            <a:r>
              <a:rPr lang="en-US" sz="2400" dirty="0">
                <a:solidFill>
                  <a:schemeClr val="bg1"/>
                </a:solidFill>
              </a:rPr>
              <a:t>Intimacy with the </a:t>
            </a:r>
            <a:r>
              <a:rPr lang="en-US" sz="2400" dirty="0" smtClean="0">
                <a:solidFill>
                  <a:schemeClr val="bg1"/>
                </a:solidFill>
              </a:rPr>
              <a:t>Father</a:t>
            </a:r>
          </a:p>
          <a:p>
            <a:pPr marL="1371600" lvl="2" indent="-457200">
              <a:buAutoNum type="arabicPeriod"/>
            </a:pPr>
            <a:r>
              <a:rPr lang="en-US" sz="2400" dirty="0" smtClean="0">
                <a:solidFill>
                  <a:schemeClr val="bg1"/>
                </a:solidFill>
              </a:rPr>
              <a:t>Obedience </a:t>
            </a:r>
            <a:r>
              <a:rPr lang="en-US" sz="2400" dirty="0">
                <a:solidFill>
                  <a:schemeClr val="bg1"/>
                </a:solidFill>
              </a:rPr>
              <a:t>to the Will of the </a:t>
            </a:r>
            <a:r>
              <a:rPr lang="en-US" sz="2400" dirty="0" smtClean="0">
                <a:solidFill>
                  <a:schemeClr val="bg1"/>
                </a:solidFill>
              </a:rPr>
              <a:t>Father</a:t>
            </a:r>
          </a:p>
          <a:p>
            <a:pPr marL="1371600" lvl="2" indent="-457200">
              <a:buAutoNum type="arabicPeriod"/>
            </a:pPr>
            <a:r>
              <a:rPr lang="en-US" sz="2400" dirty="0" smtClean="0">
                <a:solidFill>
                  <a:schemeClr val="bg1"/>
                </a:solidFill>
              </a:rPr>
              <a:t>Deity </a:t>
            </a:r>
            <a:r>
              <a:rPr lang="en-US" sz="2400" dirty="0">
                <a:solidFill>
                  <a:schemeClr val="bg1"/>
                </a:solidFill>
              </a:rPr>
              <a:t>along with the Father</a:t>
            </a:r>
          </a:p>
          <a:p>
            <a:pPr marL="342900" indent="-342900">
              <a:buAutoNum type="arabicPeriod"/>
            </a:pPr>
            <a:endParaRPr lang="en-US"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83851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4695825"/>
            <a:ext cx="11620500" cy="2047875"/>
          </a:xfrm>
        </p:spPr>
        <p:txBody>
          <a:bodyPr>
            <a:normAutofit/>
          </a:bodyPr>
          <a:lstStyle/>
          <a:p>
            <a:r>
              <a:rPr lang="en-US" sz="6600" dirty="0" smtClean="0">
                <a:solidFill>
                  <a:schemeClr val="bg1"/>
                </a:solidFill>
              </a:rPr>
              <a:t>ii. Old Testament Promise: </a:t>
            </a:r>
            <a:br>
              <a:rPr lang="en-US" sz="6600" dirty="0" smtClean="0">
                <a:solidFill>
                  <a:schemeClr val="bg1"/>
                </a:solidFill>
              </a:rPr>
            </a:br>
            <a:r>
              <a:rPr lang="en-US" sz="6600" dirty="0" smtClean="0">
                <a:solidFill>
                  <a:schemeClr val="bg1"/>
                </a:solidFill>
              </a:rPr>
              <a:t>The Son of God</a:t>
            </a:r>
            <a:endParaRPr lang="en-US" dirty="0">
              <a:solidFill>
                <a:schemeClr val="bg1"/>
              </a:solidFill>
            </a:endParaRPr>
          </a:p>
        </p:txBody>
      </p:sp>
      <p:pic>
        <p:nvPicPr>
          <p:cNvPr id="3" name="Picture Placeholder 2"/>
          <p:cNvPicPr>
            <a:picLocks noGrp="1" noChangeAspect="1"/>
          </p:cNvPicPr>
          <p:nvPr>
            <p:ph type="pic" idx="1"/>
          </p:nvPr>
        </p:nvPicPr>
        <p:blipFill>
          <a:blip r:embed="rId2">
            <a:extLst>
              <a:ext uri="{28A0092B-C50C-407E-A947-70E740481C1C}">
                <a14:useLocalDpi xmlns:a14="http://schemas.microsoft.com/office/drawing/2010/main" val="0"/>
              </a:ext>
            </a:extLst>
          </a:blip>
          <a:srcRect t="23668" b="23668"/>
          <a:stretch>
            <a:fillRect/>
          </a:stretch>
        </p:blipFill>
        <p:spPr>
          <a:xfrm>
            <a:off x="3048" y="-73891"/>
            <a:ext cx="12188952" cy="4645891"/>
          </a:xfrm>
        </p:spPr>
      </p:pic>
    </p:spTree>
    <p:extLst>
      <p:ext uri="{BB962C8B-B14F-4D97-AF65-F5344CB8AC3E}">
        <p14:creationId xmlns:p14="http://schemas.microsoft.com/office/powerpoint/2010/main" val="8705559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Old Testament Promise: </a:t>
            </a:r>
            <a:endParaRPr lang="en-US" sz="7200" dirty="0">
              <a:solidFill>
                <a:schemeClr val="bg1"/>
              </a:solidFill>
            </a:endParaRPr>
          </a:p>
        </p:txBody>
      </p:sp>
      <p:sp>
        <p:nvSpPr>
          <p:cNvPr id="4" name="TextBox 3"/>
          <p:cNvSpPr txBox="1"/>
          <p:nvPr/>
        </p:nvSpPr>
        <p:spPr>
          <a:xfrm>
            <a:off x="663730" y="1512617"/>
            <a:ext cx="11528270" cy="892552"/>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Israel </a:t>
            </a:r>
            <a:r>
              <a:rPr lang="en-US" sz="2400" dirty="0">
                <a:solidFill>
                  <a:schemeClr val="bg1"/>
                </a:solidFill>
              </a:rPr>
              <a:t>as the Son of </a:t>
            </a:r>
            <a:r>
              <a:rPr lang="en-US" sz="2400" dirty="0" smtClean="0">
                <a:solidFill>
                  <a:schemeClr val="bg1"/>
                </a:solidFill>
              </a:rPr>
              <a:t>God</a:t>
            </a:r>
          </a:p>
          <a:p>
            <a:pPr marL="342900" indent="-342900">
              <a:buFontTx/>
              <a:buAutoNum type="arabicPeriod"/>
            </a:pPr>
            <a:endParaRPr lang="en-US" sz="2800" dirty="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55442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Old Testament Promise: </a:t>
            </a:r>
            <a:endParaRPr lang="en-US" sz="7200" dirty="0">
              <a:solidFill>
                <a:schemeClr val="bg1"/>
              </a:solidFill>
            </a:endParaRPr>
          </a:p>
        </p:txBody>
      </p:sp>
      <p:sp>
        <p:nvSpPr>
          <p:cNvPr id="4" name="TextBox 3"/>
          <p:cNvSpPr txBox="1"/>
          <p:nvPr/>
        </p:nvSpPr>
        <p:spPr>
          <a:xfrm>
            <a:off x="663730" y="1512617"/>
            <a:ext cx="11528270" cy="2462213"/>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Israel </a:t>
            </a:r>
            <a:r>
              <a:rPr lang="en-US" sz="2400" dirty="0">
                <a:solidFill>
                  <a:schemeClr val="bg1"/>
                </a:solidFill>
              </a:rPr>
              <a:t>as the Son of </a:t>
            </a:r>
            <a:r>
              <a:rPr lang="en-US" sz="2400" dirty="0" smtClean="0">
                <a:solidFill>
                  <a:schemeClr val="bg1"/>
                </a:solidFill>
              </a:rPr>
              <a:t>God</a:t>
            </a:r>
          </a:p>
          <a:p>
            <a:pPr marL="914400" lvl="1" indent="-457200">
              <a:buAutoNum type="alphaLcPeriod"/>
            </a:pPr>
            <a:r>
              <a:rPr lang="en-US" sz="2200" dirty="0" smtClean="0">
                <a:solidFill>
                  <a:schemeClr val="bg1"/>
                </a:solidFill>
              </a:rPr>
              <a:t>God’s </a:t>
            </a:r>
            <a:r>
              <a:rPr lang="en-US" sz="2200" dirty="0">
                <a:solidFill>
                  <a:schemeClr val="bg1"/>
                </a:solidFill>
              </a:rPr>
              <a:t>firstborn son: Exodus </a:t>
            </a:r>
            <a:r>
              <a:rPr lang="en-US" sz="2200" dirty="0" smtClean="0">
                <a:solidFill>
                  <a:schemeClr val="bg1"/>
                </a:solidFill>
              </a:rPr>
              <a:t>4:22-23</a:t>
            </a:r>
          </a:p>
          <a:p>
            <a:pPr lvl="2"/>
            <a:r>
              <a:rPr lang="en-US" sz="2000" dirty="0" smtClean="0">
                <a:solidFill>
                  <a:schemeClr val="bg1"/>
                </a:solidFill>
              </a:rPr>
              <a:t>Then </a:t>
            </a:r>
            <a:r>
              <a:rPr lang="en-US" sz="2000" dirty="0">
                <a:solidFill>
                  <a:schemeClr val="bg1"/>
                </a:solidFill>
              </a:rPr>
              <a:t>you shall say to Pharaoh, ‘Thus says the LORD, Israel is my firstborn son, and I say to you, “Let my son go that he may serve me.” If you refuse to let him go, behold, I will kill your firstborn son.’” (Exodus 4:22-23 </a:t>
            </a:r>
            <a:r>
              <a:rPr lang="en-US" sz="2000" dirty="0" smtClean="0">
                <a:solidFill>
                  <a:schemeClr val="bg1"/>
                </a:solidFill>
              </a:rPr>
              <a:t>ESV)</a:t>
            </a:r>
          </a:p>
          <a:p>
            <a:pPr lvl="2"/>
            <a:endParaRPr lang="en-US" sz="2000" dirty="0" smtClean="0">
              <a:solidFill>
                <a:schemeClr val="bg1"/>
              </a:solidFill>
            </a:endParaRPr>
          </a:p>
          <a:p>
            <a:pPr marL="342900" indent="-342900">
              <a:buFontTx/>
              <a:buAutoNum type="arabicPeriod"/>
            </a:pPr>
            <a:endParaRPr lang="en-US" sz="2800" dirty="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0566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Old Testament Promise: </a:t>
            </a:r>
            <a:endParaRPr lang="en-US" sz="7200" dirty="0">
              <a:solidFill>
                <a:schemeClr val="bg1"/>
              </a:solidFill>
            </a:endParaRPr>
          </a:p>
        </p:txBody>
      </p:sp>
      <p:sp>
        <p:nvSpPr>
          <p:cNvPr id="4" name="TextBox 3"/>
          <p:cNvSpPr txBox="1"/>
          <p:nvPr/>
        </p:nvSpPr>
        <p:spPr>
          <a:xfrm>
            <a:off x="663730" y="1512617"/>
            <a:ext cx="11528270" cy="3416320"/>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Israel </a:t>
            </a:r>
            <a:r>
              <a:rPr lang="en-US" sz="2400" dirty="0">
                <a:solidFill>
                  <a:schemeClr val="bg1"/>
                </a:solidFill>
              </a:rPr>
              <a:t>as the Son of </a:t>
            </a:r>
            <a:r>
              <a:rPr lang="en-US" sz="2400" dirty="0" smtClean="0">
                <a:solidFill>
                  <a:schemeClr val="bg1"/>
                </a:solidFill>
              </a:rPr>
              <a:t>God</a:t>
            </a:r>
          </a:p>
          <a:p>
            <a:pPr marL="914400" lvl="1" indent="-457200">
              <a:buAutoNum type="alphaLcPeriod"/>
            </a:pPr>
            <a:r>
              <a:rPr lang="en-US" sz="2200" dirty="0" smtClean="0">
                <a:solidFill>
                  <a:schemeClr val="bg1"/>
                </a:solidFill>
              </a:rPr>
              <a:t>God’s </a:t>
            </a:r>
            <a:r>
              <a:rPr lang="en-US" sz="2200" dirty="0">
                <a:solidFill>
                  <a:schemeClr val="bg1"/>
                </a:solidFill>
              </a:rPr>
              <a:t>firstborn son: Exodus </a:t>
            </a:r>
            <a:r>
              <a:rPr lang="en-US" sz="2200" dirty="0" smtClean="0">
                <a:solidFill>
                  <a:schemeClr val="bg1"/>
                </a:solidFill>
              </a:rPr>
              <a:t>4:22-23</a:t>
            </a:r>
          </a:p>
          <a:p>
            <a:pPr lvl="2"/>
            <a:r>
              <a:rPr lang="en-US" sz="2000" dirty="0" smtClean="0">
                <a:solidFill>
                  <a:schemeClr val="bg1"/>
                </a:solidFill>
              </a:rPr>
              <a:t>Then </a:t>
            </a:r>
            <a:r>
              <a:rPr lang="en-US" sz="2000" dirty="0">
                <a:solidFill>
                  <a:schemeClr val="bg1"/>
                </a:solidFill>
              </a:rPr>
              <a:t>you shall say to Pharaoh, ‘Thus says the LORD, Israel is my firstborn son, and I say to you, “Let my son go that he may serve me.” If you refuse to let him go, behold, I will kill your firstborn son.’” (Exodus 4:22-23 </a:t>
            </a:r>
            <a:r>
              <a:rPr lang="en-US" sz="2000" dirty="0" smtClean="0">
                <a:solidFill>
                  <a:schemeClr val="bg1"/>
                </a:solidFill>
              </a:rPr>
              <a:t>ESV)</a:t>
            </a:r>
          </a:p>
          <a:p>
            <a:pPr lvl="2"/>
            <a:endParaRPr lang="en-US" sz="2000" dirty="0" smtClean="0">
              <a:solidFill>
                <a:schemeClr val="bg1"/>
              </a:solidFill>
            </a:endParaRPr>
          </a:p>
          <a:p>
            <a:pPr marL="914400" lvl="1" indent="-457200">
              <a:buAutoNum type="alphaLcPeriod"/>
            </a:pPr>
            <a:r>
              <a:rPr lang="en-US" sz="2200" dirty="0" smtClean="0">
                <a:solidFill>
                  <a:schemeClr val="bg1"/>
                </a:solidFill>
              </a:rPr>
              <a:t>Hosea 11:1</a:t>
            </a:r>
          </a:p>
          <a:p>
            <a:pPr lvl="2"/>
            <a:r>
              <a:rPr lang="en-US" sz="2000" dirty="0" smtClean="0">
                <a:solidFill>
                  <a:schemeClr val="bg1"/>
                </a:solidFill>
              </a:rPr>
              <a:t>When </a:t>
            </a:r>
            <a:r>
              <a:rPr lang="en-US" sz="2000" dirty="0">
                <a:solidFill>
                  <a:schemeClr val="bg1"/>
                </a:solidFill>
              </a:rPr>
              <a:t>Israel was a child, I loved him, and out of Egypt I called my son. (Hosea 11:1 </a:t>
            </a:r>
            <a:r>
              <a:rPr lang="en-US" sz="2000" dirty="0" smtClean="0">
                <a:solidFill>
                  <a:schemeClr val="bg1"/>
                </a:solidFill>
              </a:rPr>
              <a:t>ESV)</a:t>
            </a:r>
          </a:p>
          <a:p>
            <a:pPr lvl="2"/>
            <a:endParaRPr lang="en-US" sz="2000" dirty="0" smtClean="0">
              <a:solidFill>
                <a:schemeClr val="bg1"/>
              </a:solidFill>
            </a:endParaRPr>
          </a:p>
          <a:p>
            <a:pPr marL="342900" indent="-342900">
              <a:buFontTx/>
              <a:buAutoNum type="arabicPeriod"/>
            </a:pPr>
            <a:endParaRPr lang="en-US" sz="2800" dirty="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177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0593891" cy="1323439"/>
          </a:xfrm>
          <a:prstGeom prst="rect">
            <a:avLst/>
          </a:prstGeom>
          <a:noFill/>
        </p:spPr>
        <p:txBody>
          <a:bodyPr wrap="square" rtlCol="0">
            <a:spAutoFit/>
          </a:bodyPr>
          <a:lstStyle/>
          <a:p>
            <a:pPr marL="342900" indent="-342900">
              <a:buAutoNum type="arabicPeriod"/>
            </a:pPr>
            <a:r>
              <a:rPr lang="en-US" sz="2800" dirty="0" smtClean="0">
                <a:solidFill>
                  <a:schemeClr val="bg1"/>
                </a:solidFill>
              </a:rPr>
              <a:t>When </a:t>
            </a:r>
            <a:r>
              <a:rPr lang="en-US" sz="2800" dirty="0">
                <a:solidFill>
                  <a:schemeClr val="bg1"/>
                </a:solidFill>
              </a:rPr>
              <a:t>you hear the title “Son of Man” what do you think of? </a:t>
            </a:r>
          </a:p>
          <a:p>
            <a:pPr marL="342900" indent="-342900">
              <a:buAutoNum type="arabicPeriod"/>
            </a:pPr>
            <a:r>
              <a:rPr lang="en-US" sz="2800" dirty="0" smtClean="0">
                <a:solidFill>
                  <a:schemeClr val="bg1"/>
                </a:solidFill>
              </a:rPr>
              <a:t>The </a:t>
            </a:r>
            <a:r>
              <a:rPr lang="en-US" sz="2800" dirty="0">
                <a:solidFill>
                  <a:schemeClr val="bg1"/>
                </a:solidFill>
              </a:rPr>
              <a:t>Importance of the </a:t>
            </a:r>
            <a:r>
              <a:rPr lang="en-US" sz="2800" dirty="0" smtClean="0">
                <a:solidFill>
                  <a:schemeClr val="bg1"/>
                </a:solidFill>
              </a:rPr>
              <a:t>Title:</a:t>
            </a:r>
          </a:p>
          <a:p>
            <a:pPr marL="971550" lvl="1" indent="-514350">
              <a:buAutoNum type="alphaLcPeriod"/>
            </a:pPr>
            <a:r>
              <a:rPr lang="en-US" sz="2400" dirty="0" smtClean="0">
                <a:solidFill>
                  <a:schemeClr val="bg1"/>
                </a:solidFill>
              </a:rPr>
              <a:t>His </a:t>
            </a:r>
            <a:r>
              <a:rPr lang="en-US" sz="2400" dirty="0">
                <a:solidFill>
                  <a:schemeClr val="bg1"/>
                </a:solidFill>
              </a:rPr>
              <a:t>acceptance of this title makes way for the </a:t>
            </a:r>
            <a:r>
              <a:rPr lang="en-US" sz="2400" dirty="0" smtClean="0">
                <a:solidFill>
                  <a:schemeClr val="bg1"/>
                </a:solidFill>
              </a:rPr>
              <a:t>gospel:</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9080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Old Testament Promise: </a:t>
            </a:r>
            <a:endParaRPr lang="en-US" sz="7200" dirty="0">
              <a:solidFill>
                <a:schemeClr val="bg1"/>
              </a:solidFill>
            </a:endParaRPr>
          </a:p>
        </p:txBody>
      </p:sp>
      <p:sp>
        <p:nvSpPr>
          <p:cNvPr id="4" name="TextBox 3"/>
          <p:cNvSpPr txBox="1"/>
          <p:nvPr/>
        </p:nvSpPr>
        <p:spPr>
          <a:xfrm>
            <a:off x="663730" y="1512617"/>
            <a:ext cx="11528270" cy="4678204"/>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Israel </a:t>
            </a:r>
            <a:r>
              <a:rPr lang="en-US" sz="2400" dirty="0">
                <a:solidFill>
                  <a:schemeClr val="bg1"/>
                </a:solidFill>
              </a:rPr>
              <a:t>as the Son of </a:t>
            </a:r>
            <a:r>
              <a:rPr lang="en-US" sz="2400" dirty="0" smtClean="0">
                <a:solidFill>
                  <a:schemeClr val="bg1"/>
                </a:solidFill>
              </a:rPr>
              <a:t>God</a:t>
            </a:r>
          </a:p>
          <a:p>
            <a:pPr marL="914400" lvl="1" indent="-457200">
              <a:buAutoNum type="alphaLcPeriod"/>
            </a:pPr>
            <a:r>
              <a:rPr lang="en-US" sz="2200" dirty="0" smtClean="0">
                <a:solidFill>
                  <a:schemeClr val="bg1"/>
                </a:solidFill>
              </a:rPr>
              <a:t>God’s </a:t>
            </a:r>
            <a:r>
              <a:rPr lang="en-US" sz="2200" dirty="0">
                <a:solidFill>
                  <a:schemeClr val="bg1"/>
                </a:solidFill>
              </a:rPr>
              <a:t>firstborn son: Exodus </a:t>
            </a:r>
            <a:r>
              <a:rPr lang="en-US" sz="2200" dirty="0" smtClean="0">
                <a:solidFill>
                  <a:schemeClr val="bg1"/>
                </a:solidFill>
              </a:rPr>
              <a:t>4:22-23</a:t>
            </a:r>
          </a:p>
          <a:p>
            <a:pPr lvl="2"/>
            <a:r>
              <a:rPr lang="en-US" sz="2000" dirty="0" smtClean="0">
                <a:solidFill>
                  <a:schemeClr val="bg1"/>
                </a:solidFill>
              </a:rPr>
              <a:t>Then </a:t>
            </a:r>
            <a:r>
              <a:rPr lang="en-US" sz="2000" dirty="0">
                <a:solidFill>
                  <a:schemeClr val="bg1"/>
                </a:solidFill>
              </a:rPr>
              <a:t>you shall say to Pharaoh, ‘Thus says the LORD, Israel is my firstborn son, and I say to you, “Let my son go that he may serve me.” If you refuse to let him go, behold, I will kill your firstborn son.’” (Exodus 4:22-23 </a:t>
            </a:r>
            <a:r>
              <a:rPr lang="en-US" sz="2000" dirty="0" smtClean="0">
                <a:solidFill>
                  <a:schemeClr val="bg1"/>
                </a:solidFill>
              </a:rPr>
              <a:t>ESV)</a:t>
            </a:r>
          </a:p>
          <a:p>
            <a:pPr lvl="2"/>
            <a:endParaRPr lang="en-US" sz="2000" dirty="0" smtClean="0">
              <a:solidFill>
                <a:schemeClr val="bg1"/>
              </a:solidFill>
            </a:endParaRPr>
          </a:p>
          <a:p>
            <a:pPr marL="914400" lvl="1" indent="-457200">
              <a:buAutoNum type="alphaLcPeriod"/>
            </a:pPr>
            <a:r>
              <a:rPr lang="en-US" sz="2200" dirty="0" smtClean="0">
                <a:solidFill>
                  <a:schemeClr val="bg1"/>
                </a:solidFill>
              </a:rPr>
              <a:t>Hosea 11:1</a:t>
            </a:r>
          </a:p>
          <a:p>
            <a:pPr lvl="2"/>
            <a:r>
              <a:rPr lang="en-US" sz="2000" dirty="0" smtClean="0">
                <a:solidFill>
                  <a:schemeClr val="bg1"/>
                </a:solidFill>
              </a:rPr>
              <a:t>When </a:t>
            </a:r>
            <a:r>
              <a:rPr lang="en-US" sz="2000" dirty="0">
                <a:solidFill>
                  <a:schemeClr val="bg1"/>
                </a:solidFill>
              </a:rPr>
              <a:t>Israel was a child, I loved him, and out of Egypt I called my son. (Hosea 11:1 </a:t>
            </a:r>
            <a:r>
              <a:rPr lang="en-US" sz="2000" dirty="0" smtClean="0">
                <a:solidFill>
                  <a:schemeClr val="bg1"/>
                </a:solidFill>
              </a:rPr>
              <a:t>ESV)</a:t>
            </a:r>
          </a:p>
          <a:p>
            <a:pPr lvl="2"/>
            <a:endParaRPr lang="en-US" sz="2000" dirty="0" smtClean="0">
              <a:solidFill>
                <a:schemeClr val="bg1"/>
              </a:solidFill>
            </a:endParaRPr>
          </a:p>
          <a:p>
            <a:pPr marL="914400" lvl="1" indent="-457200">
              <a:buAutoNum type="alphaLcPeriod"/>
            </a:pPr>
            <a:r>
              <a:rPr lang="en-US" sz="2200" dirty="0" smtClean="0">
                <a:solidFill>
                  <a:schemeClr val="bg1"/>
                </a:solidFill>
              </a:rPr>
              <a:t>Malachi </a:t>
            </a:r>
            <a:r>
              <a:rPr lang="en-US" sz="2200" dirty="0">
                <a:solidFill>
                  <a:schemeClr val="bg1"/>
                </a:solidFill>
              </a:rPr>
              <a:t>2:10: Israel calls God their </a:t>
            </a:r>
            <a:r>
              <a:rPr lang="en-US" sz="2200" dirty="0" smtClean="0">
                <a:solidFill>
                  <a:schemeClr val="bg1"/>
                </a:solidFill>
              </a:rPr>
              <a:t>Father</a:t>
            </a:r>
          </a:p>
          <a:p>
            <a:pPr lvl="2"/>
            <a:r>
              <a:rPr lang="en-US" sz="2000" dirty="0" smtClean="0">
                <a:solidFill>
                  <a:schemeClr val="bg1"/>
                </a:solidFill>
              </a:rPr>
              <a:t>Have </a:t>
            </a:r>
            <a:r>
              <a:rPr lang="en-US" sz="2000" dirty="0">
                <a:solidFill>
                  <a:schemeClr val="bg1"/>
                </a:solidFill>
              </a:rPr>
              <a:t>we not all one Father? Has not one God created us? Why then are we faithless to one another, profaning the covenant of our fathers? (Malachi 2:10 </a:t>
            </a:r>
            <a:r>
              <a:rPr lang="en-US" sz="2000" dirty="0" smtClean="0">
                <a:solidFill>
                  <a:schemeClr val="bg1"/>
                </a:solidFill>
              </a:rPr>
              <a:t>ESV)</a:t>
            </a:r>
          </a:p>
          <a:p>
            <a:pPr lvl="2"/>
            <a:endParaRPr lang="en-US" sz="2000" dirty="0" smtClean="0">
              <a:solidFill>
                <a:schemeClr val="bg1"/>
              </a:solidFill>
            </a:endParaRPr>
          </a:p>
          <a:p>
            <a:pPr marL="342900" indent="-342900">
              <a:buFontTx/>
              <a:buAutoNum type="arabicPeriod"/>
            </a:pPr>
            <a:endParaRPr lang="en-US" sz="2800" dirty="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67492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Old Testament Promise: </a:t>
            </a:r>
            <a:endParaRPr lang="en-US" sz="7200" dirty="0">
              <a:solidFill>
                <a:schemeClr val="bg1"/>
              </a:solidFill>
            </a:endParaRPr>
          </a:p>
        </p:txBody>
      </p:sp>
      <p:sp>
        <p:nvSpPr>
          <p:cNvPr id="4" name="TextBox 3"/>
          <p:cNvSpPr txBox="1"/>
          <p:nvPr/>
        </p:nvSpPr>
        <p:spPr>
          <a:xfrm>
            <a:off x="663730" y="1512617"/>
            <a:ext cx="11528270" cy="6063198"/>
          </a:xfrm>
          <a:prstGeom prst="rect">
            <a:avLst/>
          </a:prstGeom>
          <a:noFill/>
        </p:spPr>
        <p:txBody>
          <a:bodyPr wrap="square" rtlCol="0">
            <a:spAutoFit/>
          </a:bodyPr>
          <a:lstStyle/>
          <a:p>
            <a:pPr marL="342900" indent="-342900">
              <a:buFontTx/>
              <a:buAutoNum type="arabicPeriod"/>
            </a:pPr>
            <a:r>
              <a:rPr lang="en-US" sz="2400" dirty="0" smtClean="0">
                <a:solidFill>
                  <a:schemeClr val="bg1"/>
                </a:solidFill>
              </a:rPr>
              <a:t>Israel </a:t>
            </a:r>
            <a:r>
              <a:rPr lang="en-US" sz="2400" dirty="0">
                <a:solidFill>
                  <a:schemeClr val="bg1"/>
                </a:solidFill>
              </a:rPr>
              <a:t>as the Son of </a:t>
            </a:r>
            <a:r>
              <a:rPr lang="en-US" sz="2400" dirty="0" smtClean="0">
                <a:solidFill>
                  <a:schemeClr val="bg1"/>
                </a:solidFill>
              </a:rPr>
              <a:t>God</a:t>
            </a:r>
          </a:p>
          <a:p>
            <a:pPr marL="914400" lvl="1" indent="-457200">
              <a:buAutoNum type="alphaLcPeriod"/>
            </a:pPr>
            <a:r>
              <a:rPr lang="en-US" sz="2200" dirty="0" smtClean="0">
                <a:solidFill>
                  <a:schemeClr val="bg1"/>
                </a:solidFill>
              </a:rPr>
              <a:t>God’s </a:t>
            </a:r>
            <a:r>
              <a:rPr lang="en-US" sz="2200" dirty="0">
                <a:solidFill>
                  <a:schemeClr val="bg1"/>
                </a:solidFill>
              </a:rPr>
              <a:t>firstborn son: Exodus </a:t>
            </a:r>
            <a:r>
              <a:rPr lang="en-US" sz="2200" dirty="0" smtClean="0">
                <a:solidFill>
                  <a:schemeClr val="bg1"/>
                </a:solidFill>
              </a:rPr>
              <a:t>4:22-23</a:t>
            </a:r>
          </a:p>
          <a:p>
            <a:pPr lvl="2"/>
            <a:r>
              <a:rPr lang="en-US" sz="2000" dirty="0" smtClean="0">
                <a:solidFill>
                  <a:schemeClr val="bg1"/>
                </a:solidFill>
              </a:rPr>
              <a:t>Then </a:t>
            </a:r>
            <a:r>
              <a:rPr lang="en-US" sz="2000" dirty="0">
                <a:solidFill>
                  <a:schemeClr val="bg1"/>
                </a:solidFill>
              </a:rPr>
              <a:t>you shall say to Pharaoh, ‘Thus says the LORD, Israel is my firstborn son, and I say to you, “Let my son go that he may serve me.” If you refuse to let him go, behold, I will kill your firstborn son.’” (Exodus 4:22-23 </a:t>
            </a:r>
            <a:r>
              <a:rPr lang="en-US" sz="2000" dirty="0" smtClean="0">
                <a:solidFill>
                  <a:schemeClr val="bg1"/>
                </a:solidFill>
              </a:rPr>
              <a:t>ESV)</a:t>
            </a:r>
          </a:p>
          <a:p>
            <a:pPr lvl="2"/>
            <a:endParaRPr lang="en-US" sz="2000" dirty="0" smtClean="0">
              <a:solidFill>
                <a:schemeClr val="bg1"/>
              </a:solidFill>
            </a:endParaRPr>
          </a:p>
          <a:p>
            <a:pPr marL="914400" lvl="1" indent="-457200">
              <a:buAutoNum type="alphaLcPeriod"/>
            </a:pPr>
            <a:r>
              <a:rPr lang="en-US" sz="2200" dirty="0" smtClean="0">
                <a:solidFill>
                  <a:schemeClr val="bg1"/>
                </a:solidFill>
              </a:rPr>
              <a:t>Hosea 11:1</a:t>
            </a:r>
          </a:p>
          <a:p>
            <a:pPr lvl="2"/>
            <a:r>
              <a:rPr lang="en-US" sz="2000" dirty="0" smtClean="0">
                <a:solidFill>
                  <a:schemeClr val="bg1"/>
                </a:solidFill>
              </a:rPr>
              <a:t>When </a:t>
            </a:r>
            <a:r>
              <a:rPr lang="en-US" sz="2000" dirty="0">
                <a:solidFill>
                  <a:schemeClr val="bg1"/>
                </a:solidFill>
              </a:rPr>
              <a:t>Israel was a child, I loved him, and out of Egypt I called my son. (Hosea 11:1 </a:t>
            </a:r>
            <a:r>
              <a:rPr lang="en-US" sz="2000" dirty="0" smtClean="0">
                <a:solidFill>
                  <a:schemeClr val="bg1"/>
                </a:solidFill>
              </a:rPr>
              <a:t>ESV)</a:t>
            </a:r>
          </a:p>
          <a:p>
            <a:pPr lvl="2"/>
            <a:endParaRPr lang="en-US" sz="2000" dirty="0" smtClean="0">
              <a:solidFill>
                <a:schemeClr val="bg1"/>
              </a:solidFill>
            </a:endParaRPr>
          </a:p>
          <a:p>
            <a:pPr marL="914400" lvl="1" indent="-457200">
              <a:buAutoNum type="alphaLcPeriod"/>
            </a:pPr>
            <a:r>
              <a:rPr lang="en-US" sz="2200" dirty="0" smtClean="0">
                <a:solidFill>
                  <a:schemeClr val="bg1"/>
                </a:solidFill>
              </a:rPr>
              <a:t>Malachi </a:t>
            </a:r>
            <a:r>
              <a:rPr lang="en-US" sz="2200" dirty="0">
                <a:solidFill>
                  <a:schemeClr val="bg1"/>
                </a:solidFill>
              </a:rPr>
              <a:t>2:10: Israel calls God their </a:t>
            </a:r>
            <a:r>
              <a:rPr lang="en-US" sz="2200" dirty="0" smtClean="0">
                <a:solidFill>
                  <a:schemeClr val="bg1"/>
                </a:solidFill>
              </a:rPr>
              <a:t>Father</a:t>
            </a:r>
          </a:p>
          <a:p>
            <a:pPr lvl="2"/>
            <a:r>
              <a:rPr lang="en-US" sz="2000" dirty="0" smtClean="0">
                <a:solidFill>
                  <a:schemeClr val="bg1"/>
                </a:solidFill>
              </a:rPr>
              <a:t>Have </a:t>
            </a:r>
            <a:r>
              <a:rPr lang="en-US" sz="2000" dirty="0">
                <a:solidFill>
                  <a:schemeClr val="bg1"/>
                </a:solidFill>
              </a:rPr>
              <a:t>we not all one Father? Has not one God created us? Why then are we faithless to one another, profaning the covenant of our fathers? (Malachi 2:10 </a:t>
            </a:r>
            <a:r>
              <a:rPr lang="en-US" sz="2000" dirty="0" smtClean="0">
                <a:solidFill>
                  <a:schemeClr val="bg1"/>
                </a:solidFill>
              </a:rPr>
              <a:t>ESV)</a:t>
            </a:r>
          </a:p>
          <a:p>
            <a:pPr lvl="2"/>
            <a:endParaRPr lang="en-US" sz="2000" dirty="0" smtClean="0">
              <a:solidFill>
                <a:schemeClr val="bg1"/>
              </a:solidFill>
            </a:endParaRPr>
          </a:p>
          <a:p>
            <a:pPr marL="914400" lvl="1" indent="-457200">
              <a:buAutoNum type="alphaLcPeriod"/>
            </a:pPr>
            <a:r>
              <a:rPr lang="en-US" sz="2200" dirty="0" smtClean="0">
                <a:solidFill>
                  <a:schemeClr val="bg1"/>
                </a:solidFill>
              </a:rPr>
              <a:t>God also refers to himself as Israel’s Father: Jeremiah 31:9</a:t>
            </a:r>
          </a:p>
          <a:p>
            <a:pPr lvl="2"/>
            <a:r>
              <a:rPr lang="en-US" sz="2000" dirty="0" smtClean="0">
                <a:solidFill>
                  <a:schemeClr val="bg1"/>
                </a:solidFill>
              </a:rPr>
              <a:t>With </a:t>
            </a:r>
            <a:r>
              <a:rPr lang="en-US" sz="2000" dirty="0">
                <a:solidFill>
                  <a:schemeClr val="bg1"/>
                </a:solidFill>
              </a:rPr>
              <a:t>weeping they shall come, and with pleas for mercy I will lead them back, I will make them walk by brooks of water, in a straight path in which they shall not stumble, </a:t>
            </a:r>
            <a:r>
              <a:rPr lang="en-US" sz="2000" i="1" dirty="0">
                <a:solidFill>
                  <a:schemeClr val="bg1"/>
                </a:solidFill>
              </a:rPr>
              <a:t>for I am a father to Israel</a:t>
            </a:r>
            <a:r>
              <a:rPr lang="en-US" sz="2000" dirty="0">
                <a:solidFill>
                  <a:schemeClr val="bg1"/>
                </a:solidFill>
              </a:rPr>
              <a:t>, (</a:t>
            </a:r>
            <a:r>
              <a:rPr lang="en-US" sz="2000" dirty="0" err="1" smtClean="0">
                <a:solidFill>
                  <a:schemeClr val="bg1"/>
                </a:solidFill>
              </a:rPr>
              <a:t>Jer</a:t>
            </a:r>
            <a:r>
              <a:rPr lang="en-US" sz="2000" dirty="0" smtClean="0">
                <a:solidFill>
                  <a:schemeClr val="bg1"/>
                </a:solidFill>
              </a:rPr>
              <a:t> </a:t>
            </a:r>
            <a:r>
              <a:rPr lang="en-US" sz="2000" dirty="0">
                <a:solidFill>
                  <a:schemeClr val="bg1"/>
                </a:solidFill>
              </a:rPr>
              <a:t>31:9 ESV)</a:t>
            </a:r>
          </a:p>
          <a:p>
            <a:pPr marL="342900" indent="-342900">
              <a:buFontTx/>
              <a:buAutoNum type="arabicPeriod"/>
            </a:pPr>
            <a:endParaRPr lang="en-US" sz="2800" dirty="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7434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Old Testament Promise: </a:t>
            </a:r>
            <a:endParaRPr lang="en-US" sz="7200" dirty="0">
              <a:solidFill>
                <a:schemeClr val="bg1"/>
              </a:solidFill>
            </a:endParaRPr>
          </a:p>
        </p:txBody>
      </p:sp>
      <p:sp>
        <p:nvSpPr>
          <p:cNvPr id="4" name="TextBox 3"/>
          <p:cNvSpPr txBox="1"/>
          <p:nvPr/>
        </p:nvSpPr>
        <p:spPr>
          <a:xfrm>
            <a:off x="663730" y="1512617"/>
            <a:ext cx="11528270" cy="1384995"/>
          </a:xfrm>
          <a:prstGeom prst="rect">
            <a:avLst/>
          </a:prstGeom>
          <a:noFill/>
        </p:spPr>
        <p:txBody>
          <a:bodyPr wrap="square" rtlCol="0">
            <a:spAutoFit/>
          </a:bodyPr>
          <a:lstStyle/>
          <a:p>
            <a:pPr marL="342900" indent="-342900">
              <a:buFontTx/>
              <a:buAutoNum type="arabicPeriod"/>
            </a:pPr>
            <a:r>
              <a:rPr lang="en-US" sz="2800" dirty="0" smtClean="0">
                <a:solidFill>
                  <a:schemeClr val="bg1"/>
                </a:solidFill>
              </a:rPr>
              <a:t>Israel </a:t>
            </a:r>
            <a:r>
              <a:rPr lang="en-US" sz="2800" dirty="0">
                <a:solidFill>
                  <a:schemeClr val="bg1"/>
                </a:solidFill>
              </a:rPr>
              <a:t>as the Son of </a:t>
            </a:r>
            <a:r>
              <a:rPr lang="en-US" sz="2800" dirty="0" smtClean="0">
                <a:solidFill>
                  <a:schemeClr val="bg1"/>
                </a:solidFill>
              </a:rPr>
              <a:t>God</a:t>
            </a:r>
          </a:p>
          <a:p>
            <a:endParaRPr lang="en-US" sz="2800" dirty="0" smtClean="0">
              <a:solidFill>
                <a:schemeClr val="bg1"/>
              </a:solidFill>
            </a:endParaRPr>
          </a:p>
          <a:p>
            <a:pPr marL="342900" indent="-342900">
              <a:buFontTx/>
              <a:buAutoNum type="arabicPeriod"/>
            </a:pPr>
            <a:r>
              <a:rPr lang="en-US" sz="2800" dirty="0" smtClean="0">
                <a:solidFill>
                  <a:schemeClr val="bg1"/>
                </a:solidFill>
              </a:rPr>
              <a:t>Israel’s </a:t>
            </a:r>
            <a:r>
              <a:rPr lang="en-US" sz="2800" dirty="0">
                <a:solidFill>
                  <a:schemeClr val="bg1"/>
                </a:solidFill>
              </a:rPr>
              <a:t>King as the Son of </a:t>
            </a:r>
            <a:r>
              <a:rPr lang="en-US" sz="2800" dirty="0" smtClean="0">
                <a:solidFill>
                  <a:schemeClr val="bg1"/>
                </a:solidFill>
              </a:rPr>
              <a:t>God</a:t>
            </a:r>
            <a:endParaRPr lang="en-US" sz="28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92134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Old Testament Promise: </a:t>
            </a:r>
            <a:endParaRPr lang="en-US" sz="7200" dirty="0">
              <a:solidFill>
                <a:schemeClr val="bg1"/>
              </a:solidFill>
            </a:endParaRPr>
          </a:p>
        </p:txBody>
      </p:sp>
      <p:sp>
        <p:nvSpPr>
          <p:cNvPr id="4" name="TextBox 3"/>
          <p:cNvSpPr txBox="1"/>
          <p:nvPr/>
        </p:nvSpPr>
        <p:spPr>
          <a:xfrm>
            <a:off x="663730" y="1512617"/>
            <a:ext cx="11528270" cy="2862322"/>
          </a:xfrm>
          <a:prstGeom prst="rect">
            <a:avLst/>
          </a:prstGeom>
          <a:noFill/>
        </p:spPr>
        <p:txBody>
          <a:bodyPr wrap="square" rtlCol="0">
            <a:spAutoFit/>
          </a:bodyPr>
          <a:lstStyle/>
          <a:p>
            <a:pPr marL="342900" indent="-342900">
              <a:buFontTx/>
              <a:buAutoNum type="arabicPeriod"/>
            </a:pPr>
            <a:r>
              <a:rPr lang="en-US" sz="2800" dirty="0" smtClean="0">
                <a:solidFill>
                  <a:schemeClr val="bg1"/>
                </a:solidFill>
              </a:rPr>
              <a:t>Israel </a:t>
            </a:r>
            <a:r>
              <a:rPr lang="en-US" sz="2800" dirty="0">
                <a:solidFill>
                  <a:schemeClr val="bg1"/>
                </a:solidFill>
              </a:rPr>
              <a:t>as the Son of </a:t>
            </a:r>
            <a:r>
              <a:rPr lang="en-US" sz="2800" dirty="0" smtClean="0">
                <a:solidFill>
                  <a:schemeClr val="bg1"/>
                </a:solidFill>
              </a:rPr>
              <a:t>God</a:t>
            </a:r>
          </a:p>
          <a:p>
            <a:endParaRPr lang="en-US" sz="2800" dirty="0" smtClean="0">
              <a:solidFill>
                <a:schemeClr val="bg1"/>
              </a:solidFill>
            </a:endParaRPr>
          </a:p>
          <a:p>
            <a:pPr marL="342900" indent="-342900">
              <a:buFontTx/>
              <a:buAutoNum type="arabicPeriod"/>
            </a:pPr>
            <a:r>
              <a:rPr lang="en-US" sz="2800" dirty="0" smtClean="0">
                <a:solidFill>
                  <a:schemeClr val="bg1"/>
                </a:solidFill>
              </a:rPr>
              <a:t>Israel’s </a:t>
            </a:r>
            <a:r>
              <a:rPr lang="en-US" sz="2800" dirty="0">
                <a:solidFill>
                  <a:schemeClr val="bg1"/>
                </a:solidFill>
              </a:rPr>
              <a:t>King as the Son of </a:t>
            </a:r>
            <a:r>
              <a:rPr lang="en-US" sz="2800" dirty="0" smtClean="0">
                <a:solidFill>
                  <a:schemeClr val="bg1"/>
                </a:solidFill>
              </a:rPr>
              <a:t>God</a:t>
            </a:r>
            <a:endParaRPr lang="en-US" sz="2800" dirty="0">
              <a:solidFill>
                <a:schemeClr val="bg1"/>
              </a:solidFill>
            </a:endParaRPr>
          </a:p>
          <a:p>
            <a:pPr marL="800100" lvl="1" indent="-342900">
              <a:buAutoNum type="alphaLcPeriod"/>
            </a:pPr>
            <a:r>
              <a:rPr lang="en-US" sz="2400" dirty="0" smtClean="0">
                <a:solidFill>
                  <a:schemeClr val="bg1"/>
                </a:solidFill>
              </a:rPr>
              <a:t>2 </a:t>
            </a:r>
            <a:r>
              <a:rPr lang="en-US" sz="2400" dirty="0">
                <a:solidFill>
                  <a:schemeClr val="bg1"/>
                </a:solidFill>
              </a:rPr>
              <a:t>Samuel 7:14: </a:t>
            </a:r>
          </a:p>
          <a:p>
            <a:pPr lvl="2"/>
            <a:r>
              <a:rPr lang="en-US" sz="2000" dirty="0" smtClean="0">
                <a:solidFill>
                  <a:schemeClr val="bg1"/>
                </a:solidFill>
              </a:rPr>
              <a:t>I </a:t>
            </a:r>
            <a:r>
              <a:rPr lang="en-US" sz="2000" dirty="0">
                <a:solidFill>
                  <a:schemeClr val="bg1"/>
                </a:solidFill>
              </a:rPr>
              <a:t>will be to him a father, and he shall be to me a son. (2 Samuel 7:14 </a:t>
            </a:r>
            <a:r>
              <a:rPr lang="en-US" sz="2000" dirty="0" smtClean="0">
                <a:solidFill>
                  <a:schemeClr val="bg1"/>
                </a:solidFill>
              </a:rPr>
              <a:t>ESV)</a:t>
            </a:r>
          </a:p>
          <a:p>
            <a:pPr lvl="2"/>
            <a:endParaRPr lang="en-US" sz="2400" dirty="0">
              <a:solidFill>
                <a:schemeClr val="bg1"/>
              </a:solidFill>
            </a:endParaRPr>
          </a:p>
          <a:p>
            <a:pPr marL="342900" indent="-342900">
              <a:buFontTx/>
              <a:buAutoNum type="arabicPeriod"/>
            </a:pPr>
            <a:endParaRPr lang="en-US" sz="2800" dirty="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94610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Old Testament Promise: </a:t>
            </a:r>
            <a:endParaRPr lang="en-US" sz="7200" dirty="0">
              <a:solidFill>
                <a:schemeClr val="bg1"/>
              </a:solidFill>
            </a:endParaRPr>
          </a:p>
        </p:txBody>
      </p:sp>
      <p:sp>
        <p:nvSpPr>
          <p:cNvPr id="4" name="TextBox 3"/>
          <p:cNvSpPr txBox="1"/>
          <p:nvPr/>
        </p:nvSpPr>
        <p:spPr>
          <a:xfrm>
            <a:off x="663730" y="1512617"/>
            <a:ext cx="11528270" cy="3847207"/>
          </a:xfrm>
          <a:prstGeom prst="rect">
            <a:avLst/>
          </a:prstGeom>
          <a:noFill/>
        </p:spPr>
        <p:txBody>
          <a:bodyPr wrap="square" rtlCol="0">
            <a:spAutoFit/>
          </a:bodyPr>
          <a:lstStyle/>
          <a:p>
            <a:pPr marL="342900" indent="-342900">
              <a:buFontTx/>
              <a:buAutoNum type="arabicPeriod"/>
            </a:pPr>
            <a:r>
              <a:rPr lang="en-US" sz="2800" dirty="0" smtClean="0">
                <a:solidFill>
                  <a:schemeClr val="bg1"/>
                </a:solidFill>
              </a:rPr>
              <a:t>Israel </a:t>
            </a:r>
            <a:r>
              <a:rPr lang="en-US" sz="2800" dirty="0">
                <a:solidFill>
                  <a:schemeClr val="bg1"/>
                </a:solidFill>
              </a:rPr>
              <a:t>as the Son of </a:t>
            </a:r>
            <a:r>
              <a:rPr lang="en-US" sz="2800" dirty="0" smtClean="0">
                <a:solidFill>
                  <a:schemeClr val="bg1"/>
                </a:solidFill>
              </a:rPr>
              <a:t>God</a:t>
            </a:r>
          </a:p>
          <a:p>
            <a:endParaRPr lang="en-US" sz="2800" dirty="0" smtClean="0">
              <a:solidFill>
                <a:schemeClr val="bg1"/>
              </a:solidFill>
            </a:endParaRPr>
          </a:p>
          <a:p>
            <a:pPr marL="342900" indent="-342900">
              <a:buFontTx/>
              <a:buAutoNum type="arabicPeriod"/>
            </a:pPr>
            <a:r>
              <a:rPr lang="en-US" sz="2800" dirty="0" smtClean="0">
                <a:solidFill>
                  <a:schemeClr val="bg1"/>
                </a:solidFill>
              </a:rPr>
              <a:t>Israel’s </a:t>
            </a:r>
            <a:r>
              <a:rPr lang="en-US" sz="2800" dirty="0">
                <a:solidFill>
                  <a:schemeClr val="bg1"/>
                </a:solidFill>
              </a:rPr>
              <a:t>King as the Son of </a:t>
            </a:r>
            <a:r>
              <a:rPr lang="en-US" sz="2800" dirty="0" smtClean="0">
                <a:solidFill>
                  <a:schemeClr val="bg1"/>
                </a:solidFill>
              </a:rPr>
              <a:t>God</a:t>
            </a:r>
            <a:endParaRPr lang="en-US" sz="2800" dirty="0">
              <a:solidFill>
                <a:schemeClr val="bg1"/>
              </a:solidFill>
            </a:endParaRPr>
          </a:p>
          <a:p>
            <a:pPr marL="800100" lvl="1" indent="-342900">
              <a:buAutoNum type="alphaLcPeriod"/>
            </a:pPr>
            <a:r>
              <a:rPr lang="en-US" sz="2400" dirty="0" smtClean="0">
                <a:solidFill>
                  <a:schemeClr val="bg1"/>
                </a:solidFill>
              </a:rPr>
              <a:t>2 </a:t>
            </a:r>
            <a:r>
              <a:rPr lang="en-US" sz="2400" dirty="0">
                <a:solidFill>
                  <a:schemeClr val="bg1"/>
                </a:solidFill>
              </a:rPr>
              <a:t>Samuel 7:14: </a:t>
            </a:r>
          </a:p>
          <a:p>
            <a:pPr lvl="2"/>
            <a:r>
              <a:rPr lang="en-US" sz="2000" dirty="0" smtClean="0">
                <a:solidFill>
                  <a:schemeClr val="bg1"/>
                </a:solidFill>
              </a:rPr>
              <a:t>I </a:t>
            </a:r>
            <a:r>
              <a:rPr lang="en-US" sz="2000" dirty="0">
                <a:solidFill>
                  <a:schemeClr val="bg1"/>
                </a:solidFill>
              </a:rPr>
              <a:t>will be to him a father, and he shall be to me a son. (2 Samuel 7:14 </a:t>
            </a:r>
            <a:r>
              <a:rPr lang="en-US" sz="2000" dirty="0" smtClean="0">
                <a:solidFill>
                  <a:schemeClr val="bg1"/>
                </a:solidFill>
              </a:rPr>
              <a:t>ESV)</a:t>
            </a:r>
          </a:p>
          <a:p>
            <a:pPr lvl="2"/>
            <a:endParaRPr lang="en-US" sz="2400" dirty="0">
              <a:solidFill>
                <a:schemeClr val="bg1"/>
              </a:solidFill>
            </a:endParaRPr>
          </a:p>
          <a:p>
            <a:pPr marL="800100" lvl="1" indent="-342900">
              <a:buAutoNum type="alphaLcPeriod"/>
            </a:pPr>
            <a:r>
              <a:rPr lang="en-US" sz="2400" dirty="0" smtClean="0">
                <a:solidFill>
                  <a:schemeClr val="bg1"/>
                </a:solidFill>
              </a:rPr>
              <a:t>Psalm </a:t>
            </a:r>
            <a:r>
              <a:rPr lang="en-US" sz="2400" dirty="0">
                <a:solidFill>
                  <a:schemeClr val="bg1"/>
                </a:solidFill>
              </a:rPr>
              <a:t>2:7: </a:t>
            </a:r>
          </a:p>
          <a:p>
            <a:pPr lvl="2"/>
            <a:r>
              <a:rPr lang="en-US" sz="2000" dirty="0" smtClean="0">
                <a:solidFill>
                  <a:schemeClr val="bg1"/>
                </a:solidFill>
              </a:rPr>
              <a:t>I </a:t>
            </a:r>
            <a:r>
              <a:rPr lang="en-US" sz="2000" dirty="0">
                <a:solidFill>
                  <a:schemeClr val="bg1"/>
                </a:solidFill>
              </a:rPr>
              <a:t>will tell of the decree: The LORD said to me (David), “You are my Son; today I have begotten you. (Psalm 2:7 ESV) (cf. Psalm 89:26-27: The Davidic King is the Firstborn who refers to God as “Father”)</a:t>
            </a:r>
            <a:endParaRPr lang="en-US" sz="2400" dirty="0">
              <a:solidFill>
                <a:schemeClr val="bg1"/>
              </a:solidFill>
            </a:endParaRPr>
          </a:p>
          <a:p>
            <a:pPr marL="342900" indent="-342900">
              <a:buFontTx/>
              <a:buAutoNum type="arabicPeriod"/>
            </a:pPr>
            <a:endParaRPr lang="en-US" sz="2800" dirty="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3903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4695825"/>
            <a:ext cx="11620500" cy="2047875"/>
          </a:xfrm>
        </p:spPr>
        <p:txBody>
          <a:bodyPr>
            <a:normAutofit/>
          </a:bodyPr>
          <a:lstStyle/>
          <a:p>
            <a:r>
              <a:rPr lang="en-US" sz="6600" dirty="0" err="1" smtClean="0">
                <a:solidFill>
                  <a:schemeClr val="bg1"/>
                </a:solidFill>
              </a:rPr>
              <a:t>iiI</a:t>
            </a:r>
            <a:r>
              <a:rPr lang="en-US" sz="6600" dirty="0" smtClean="0">
                <a:solidFill>
                  <a:schemeClr val="bg1"/>
                </a:solidFill>
              </a:rPr>
              <a:t>. New Testament Fulfillment:</a:t>
            </a:r>
            <a:br>
              <a:rPr lang="en-US" sz="6600" dirty="0" smtClean="0">
                <a:solidFill>
                  <a:schemeClr val="bg1"/>
                </a:solidFill>
              </a:rPr>
            </a:br>
            <a:r>
              <a:rPr lang="en-US" sz="6600" dirty="0" smtClean="0">
                <a:solidFill>
                  <a:schemeClr val="bg1"/>
                </a:solidFill>
              </a:rPr>
              <a:t>Jesus As the Son of God </a:t>
            </a:r>
            <a:endParaRPr lang="en-US" dirty="0">
              <a:solidFill>
                <a:schemeClr val="bg1"/>
              </a:solidFill>
            </a:endParaRPr>
          </a:p>
        </p:txBody>
      </p:sp>
      <p:pic>
        <p:nvPicPr>
          <p:cNvPr id="3" name="Picture Placeholder 2"/>
          <p:cNvPicPr>
            <a:picLocks noGrp="1" noChangeAspect="1"/>
          </p:cNvPicPr>
          <p:nvPr>
            <p:ph type="pic" idx="1"/>
          </p:nvPr>
        </p:nvPicPr>
        <p:blipFill>
          <a:blip r:embed="rId2">
            <a:extLst>
              <a:ext uri="{28A0092B-C50C-407E-A947-70E740481C1C}">
                <a14:useLocalDpi xmlns:a14="http://schemas.microsoft.com/office/drawing/2010/main" val="0"/>
              </a:ext>
            </a:extLst>
          </a:blip>
          <a:srcRect t="18742" b="18742"/>
          <a:stretch>
            <a:fillRect/>
          </a:stretch>
        </p:blipFill>
        <p:spPr/>
      </p:pic>
    </p:spTree>
    <p:extLst>
      <p:ext uri="{BB962C8B-B14F-4D97-AF65-F5344CB8AC3E}">
        <p14:creationId xmlns:p14="http://schemas.microsoft.com/office/powerpoint/2010/main" val="33090290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p:cNvPicPr>
            <a:picLocks noChangeAspect="1"/>
          </p:cNvPicPr>
          <p:nvPr/>
        </p:nvPicPr>
        <p:blipFill>
          <a:blip r:embed="rId2">
            <a:extLst>
              <a:ext uri="{28A0092B-C50C-407E-A947-70E740481C1C}">
                <a14:useLocalDpi xmlns:a14="http://schemas.microsoft.com/office/drawing/2010/main" val="0"/>
              </a:ext>
            </a:extLst>
          </a:blip>
          <a:srcRect t="18742" b="18742"/>
          <a:stretch>
            <a:fillRect/>
          </a:stretch>
        </p:blipFill>
        <p:spPr>
          <a:xfrm>
            <a:off x="0" y="0"/>
            <a:ext cx="12188952" cy="6858000"/>
          </a:xfrm>
          <a:prstGeom prst="rect">
            <a:avLst/>
          </a:prstGeom>
        </p:spPr>
      </p:pic>
      <p:sp>
        <p:nvSpPr>
          <p:cNvPr id="3"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smtClean="0">
                <a:solidFill>
                  <a:schemeClr val="bg1"/>
                </a:solidFill>
              </a:rPr>
              <a:t>III. New Testament Fulfillment: </a:t>
            </a:r>
            <a:endParaRPr lang="en-US" sz="7200" dirty="0">
              <a:solidFill>
                <a:schemeClr val="bg1"/>
              </a:solidFill>
            </a:endParaRPr>
          </a:p>
        </p:txBody>
      </p:sp>
      <p:cxnSp>
        <p:nvCxnSpPr>
          <p:cNvPr id="4" name="Straight Connector 3"/>
          <p:cNvCxnSpPr/>
          <p:nvPr/>
        </p:nvCxnSpPr>
        <p:spPr>
          <a:xfrm flipV="1">
            <a:off x="257277" y="116014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46731" y="1179195"/>
            <a:ext cx="11742221" cy="1261884"/>
          </a:xfrm>
          <a:prstGeom prst="rect">
            <a:avLst/>
          </a:prstGeom>
          <a:noFill/>
        </p:spPr>
        <p:txBody>
          <a:bodyPr wrap="square" rtlCol="0">
            <a:spAutoFit/>
          </a:bodyPr>
          <a:lstStyle/>
          <a:p>
            <a:pPr marL="342900" indent="-342900">
              <a:buAutoNum type="arabicPeriod"/>
            </a:pPr>
            <a:r>
              <a:rPr lang="en-US" sz="2800" dirty="0" smtClean="0">
                <a:solidFill>
                  <a:schemeClr val="bg1"/>
                </a:solidFill>
              </a:rPr>
              <a:t>Jesus </a:t>
            </a:r>
            <a:r>
              <a:rPr lang="en-US" sz="2800" dirty="0">
                <a:solidFill>
                  <a:schemeClr val="bg1"/>
                </a:solidFill>
              </a:rPr>
              <a:t>as the true </a:t>
            </a:r>
            <a:r>
              <a:rPr lang="en-US" sz="2800" dirty="0" smtClean="0">
                <a:solidFill>
                  <a:schemeClr val="bg1"/>
                </a:solidFill>
              </a:rPr>
              <a:t>Israel</a:t>
            </a:r>
          </a:p>
          <a:p>
            <a:pPr marL="971550" lvl="1" indent="-514350">
              <a:buAutoNum type="alphaLcPeriod"/>
            </a:pPr>
            <a:r>
              <a:rPr lang="en-US" sz="2800" dirty="0" smtClean="0">
                <a:solidFill>
                  <a:schemeClr val="bg1"/>
                </a:solidFill>
              </a:rPr>
              <a:t>The </a:t>
            </a:r>
            <a:r>
              <a:rPr lang="en-US" sz="2800" dirty="0">
                <a:solidFill>
                  <a:schemeClr val="bg1"/>
                </a:solidFill>
              </a:rPr>
              <a:t>Temptation of </a:t>
            </a:r>
            <a:r>
              <a:rPr lang="en-US" sz="2800" dirty="0" smtClean="0">
                <a:solidFill>
                  <a:schemeClr val="bg1"/>
                </a:solidFill>
              </a:rPr>
              <a:t>Jesus:</a:t>
            </a:r>
          </a:p>
          <a:p>
            <a:pPr marL="342900" indent="-342900">
              <a:buAutoNum type="arabicPeriod"/>
            </a:pPr>
            <a:endParaRPr lang="en-US" sz="2000" dirty="0">
              <a:solidFill>
                <a:schemeClr val="bg1"/>
              </a:solidFill>
            </a:endParaRPr>
          </a:p>
        </p:txBody>
      </p:sp>
    </p:spTree>
    <p:extLst>
      <p:ext uri="{BB962C8B-B14F-4D97-AF65-F5344CB8AC3E}">
        <p14:creationId xmlns:p14="http://schemas.microsoft.com/office/powerpoint/2010/main" val="1747294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p:cNvPicPr>
            <a:picLocks noChangeAspect="1"/>
          </p:cNvPicPr>
          <p:nvPr/>
        </p:nvPicPr>
        <p:blipFill>
          <a:blip r:embed="rId2">
            <a:extLst>
              <a:ext uri="{28A0092B-C50C-407E-A947-70E740481C1C}">
                <a14:useLocalDpi xmlns:a14="http://schemas.microsoft.com/office/drawing/2010/main" val="0"/>
              </a:ext>
            </a:extLst>
          </a:blip>
          <a:srcRect t="18742" b="18742"/>
          <a:stretch>
            <a:fillRect/>
          </a:stretch>
        </p:blipFill>
        <p:spPr>
          <a:xfrm>
            <a:off x="0" y="0"/>
            <a:ext cx="12188952" cy="6858000"/>
          </a:xfrm>
          <a:prstGeom prst="rect">
            <a:avLst/>
          </a:prstGeom>
        </p:spPr>
      </p:pic>
      <p:sp>
        <p:nvSpPr>
          <p:cNvPr id="3"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smtClean="0">
                <a:solidFill>
                  <a:schemeClr val="bg1"/>
                </a:solidFill>
              </a:rPr>
              <a:t>III. New Testament Fulfillment: </a:t>
            </a:r>
            <a:endParaRPr lang="en-US" sz="7200" dirty="0">
              <a:solidFill>
                <a:schemeClr val="bg1"/>
              </a:solidFill>
            </a:endParaRPr>
          </a:p>
        </p:txBody>
      </p:sp>
      <p:cxnSp>
        <p:nvCxnSpPr>
          <p:cNvPr id="4" name="Straight Connector 3"/>
          <p:cNvCxnSpPr/>
          <p:nvPr/>
        </p:nvCxnSpPr>
        <p:spPr>
          <a:xfrm flipV="1">
            <a:off x="257277" y="116014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46731" y="1179195"/>
            <a:ext cx="11742221" cy="1631216"/>
          </a:xfrm>
          <a:prstGeom prst="rect">
            <a:avLst/>
          </a:prstGeom>
          <a:noFill/>
        </p:spPr>
        <p:txBody>
          <a:bodyPr wrap="square" rtlCol="0">
            <a:spAutoFit/>
          </a:bodyPr>
          <a:lstStyle/>
          <a:p>
            <a:pPr marL="342900" indent="-342900">
              <a:buAutoNum type="arabicPeriod"/>
            </a:pPr>
            <a:r>
              <a:rPr lang="en-US" sz="2800" dirty="0" smtClean="0">
                <a:solidFill>
                  <a:schemeClr val="bg1"/>
                </a:solidFill>
              </a:rPr>
              <a:t>Jesus </a:t>
            </a:r>
            <a:r>
              <a:rPr lang="en-US" sz="2800" dirty="0">
                <a:solidFill>
                  <a:schemeClr val="bg1"/>
                </a:solidFill>
              </a:rPr>
              <a:t>as the true </a:t>
            </a:r>
            <a:r>
              <a:rPr lang="en-US" sz="2800" dirty="0" smtClean="0">
                <a:solidFill>
                  <a:schemeClr val="bg1"/>
                </a:solidFill>
              </a:rPr>
              <a:t>Israel</a:t>
            </a:r>
          </a:p>
          <a:p>
            <a:pPr marL="971550" lvl="1" indent="-514350">
              <a:buAutoNum type="alphaLcPeriod"/>
            </a:pPr>
            <a:r>
              <a:rPr lang="en-US" sz="2800" dirty="0" smtClean="0">
                <a:solidFill>
                  <a:schemeClr val="bg1"/>
                </a:solidFill>
              </a:rPr>
              <a:t>The </a:t>
            </a:r>
            <a:r>
              <a:rPr lang="en-US" sz="2800" dirty="0">
                <a:solidFill>
                  <a:schemeClr val="bg1"/>
                </a:solidFill>
              </a:rPr>
              <a:t>Temptation of </a:t>
            </a:r>
            <a:r>
              <a:rPr lang="en-US" sz="2800" dirty="0" smtClean="0">
                <a:solidFill>
                  <a:schemeClr val="bg1"/>
                </a:solidFill>
              </a:rPr>
              <a:t>Jesus:</a:t>
            </a:r>
          </a:p>
          <a:p>
            <a:pPr marL="1428750" lvl="2" indent="-514350">
              <a:buAutoNum type="arabicPeriod"/>
            </a:pPr>
            <a:r>
              <a:rPr lang="en-US" sz="2400" dirty="0" smtClean="0">
                <a:solidFill>
                  <a:schemeClr val="bg1"/>
                </a:solidFill>
              </a:rPr>
              <a:t>Forty </a:t>
            </a:r>
            <a:r>
              <a:rPr lang="en-US" sz="2400" dirty="0">
                <a:solidFill>
                  <a:schemeClr val="bg1"/>
                </a:solidFill>
              </a:rPr>
              <a:t>days is reminiscent of Israel’s 40 years of wilderness </a:t>
            </a:r>
            <a:r>
              <a:rPr lang="en-US" sz="2400" dirty="0" smtClean="0">
                <a:solidFill>
                  <a:schemeClr val="bg1"/>
                </a:solidFill>
              </a:rPr>
              <a:t>wandering</a:t>
            </a:r>
          </a:p>
          <a:p>
            <a:pPr marL="342900" indent="-342900">
              <a:buAutoNum type="arabicPeriod"/>
            </a:pPr>
            <a:endParaRPr lang="en-US" sz="2000" dirty="0">
              <a:solidFill>
                <a:schemeClr val="bg1"/>
              </a:solidFill>
            </a:endParaRPr>
          </a:p>
        </p:txBody>
      </p:sp>
    </p:spTree>
    <p:extLst>
      <p:ext uri="{BB962C8B-B14F-4D97-AF65-F5344CB8AC3E}">
        <p14:creationId xmlns:p14="http://schemas.microsoft.com/office/powerpoint/2010/main" val="35301730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p:cNvPicPr>
            <a:picLocks noChangeAspect="1"/>
          </p:cNvPicPr>
          <p:nvPr/>
        </p:nvPicPr>
        <p:blipFill>
          <a:blip r:embed="rId2">
            <a:extLst>
              <a:ext uri="{28A0092B-C50C-407E-A947-70E740481C1C}">
                <a14:useLocalDpi xmlns:a14="http://schemas.microsoft.com/office/drawing/2010/main" val="0"/>
              </a:ext>
            </a:extLst>
          </a:blip>
          <a:srcRect t="18742" b="18742"/>
          <a:stretch>
            <a:fillRect/>
          </a:stretch>
        </p:blipFill>
        <p:spPr>
          <a:xfrm>
            <a:off x="0" y="0"/>
            <a:ext cx="12188952" cy="6858000"/>
          </a:xfrm>
          <a:prstGeom prst="rect">
            <a:avLst/>
          </a:prstGeom>
        </p:spPr>
      </p:pic>
      <p:sp>
        <p:nvSpPr>
          <p:cNvPr id="3"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smtClean="0">
                <a:solidFill>
                  <a:schemeClr val="bg1"/>
                </a:solidFill>
              </a:rPr>
              <a:t>III. New Testament Fulfillment: </a:t>
            </a:r>
            <a:endParaRPr lang="en-US" sz="7200" dirty="0">
              <a:solidFill>
                <a:schemeClr val="bg1"/>
              </a:solidFill>
            </a:endParaRPr>
          </a:p>
        </p:txBody>
      </p:sp>
      <p:cxnSp>
        <p:nvCxnSpPr>
          <p:cNvPr id="4" name="Straight Connector 3"/>
          <p:cNvCxnSpPr/>
          <p:nvPr/>
        </p:nvCxnSpPr>
        <p:spPr>
          <a:xfrm flipV="1">
            <a:off x="257277" y="116014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46731" y="1179195"/>
            <a:ext cx="11742221" cy="2000548"/>
          </a:xfrm>
          <a:prstGeom prst="rect">
            <a:avLst/>
          </a:prstGeom>
          <a:noFill/>
        </p:spPr>
        <p:txBody>
          <a:bodyPr wrap="square" rtlCol="0">
            <a:spAutoFit/>
          </a:bodyPr>
          <a:lstStyle/>
          <a:p>
            <a:pPr marL="342900" indent="-342900">
              <a:buAutoNum type="arabicPeriod"/>
            </a:pPr>
            <a:r>
              <a:rPr lang="en-US" sz="2800" dirty="0" smtClean="0">
                <a:solidFill>
                  <a:schemeClr val="bg1"/>
                </a:solidFill>
              </a:rPr>
              <a:t>Jesus </a:t>
            </a:r>
            <a:r>
              <a:rPr lang="en-US" sz="2800" dirty="0">
                <a:solidFill>
                  <a:schemeClr val="bg1"/>
                </a:solidFill>
              </a:rPr>
              <a:t>as the true </a:t>
            </a:r>
            <a:r>
              <a:rPr lang="en-US" sz="2800" dirty="0" smtClean="0">
                <a:solidFill>
                  <a:schemeClr val="bg1"/>
                </a:solidFill>
              </a:rPr>
              <a:t>Israel</a:t>
            </a:r>
          </a:p>
          <a:p>
            <a:pPr marL="971550" lvl="1" indent="-514350">
              <a:buAutoNum type="alphaLcPeriod"/>
            </a:pPr>
            <a:r>
              <a:rPr lang="en-US" sz="2800" dirty="0" smtClean="0">
                <a:solidFill>
                  <a:schemeClr val="bg1"/>
                </a:solidFill>
              </a:rPr>
              <a:t>The </a:t>
            </a:r>
            <a:r>
              <a:rPr lang="en-US" sz="2800" dirty="0">
                <a:solidFill>
                  <a:schemeClr val="bg1"/>
                </a:solidFill>
              </a:rPr>
              <a:t>Temptation of </a:t>
            </a:r>
            <a:r>
              <a:rPr lang="en-US" sz="2800" dirty="0" smtClean="0">
                <a:solidFill>
                  <a:schemeClr val="bg1"/>
                </a:solidFill>
              </a:rPr>
              <a:t>Jesus:</a:t>
            </a:r>
          </a:p>
          <a:p>
            <a:pPr marL="1428750" lvl="2" indent="-514350">
              <a:buAutoNum type="arabicPeriod"/>
            </a:pPr>
            <a:r>
              <a:rPr lang="en-US" sz="2400" dirty="0" smtClean="0">
                <a:solidFill>
                  <a:schemeClr val="bg1"/>
                </a:solidFill>
              </a:rPr>
              <a:t>Forty </a:t>
            </a:r>
            <a:r>
              <a:rPr lang="en-US" sz="2400" dirty="0">
                <a:solidFill>
                  <a:schemeClr val="bg1"/>
                </a:solidFill>
              </a:rPr>
              <a:t>days is reminiscent of Israel’s 40 years of wilderness </a:t>
            </a:r>
            <a:r>
              <a:rPr lang="en-US" sz="2400" dirty="0" smtClean="0">
                <a:solidFill>
                  <a:schemeClr val="bg1"/>
                </a:solidFill>
              </a:rPr>
              <a:t>wandering</a:t>
            </a:r>
          </a:p>
          <a:p>
            <a:pPr marL="1428750" lvl="2" indent="-514350">
              <a:buAutoNum type="arabicPeriod"/>
            </a:pPr>
            <a:r>
              <a:rPr lang="en-US" sz="2400" dirty="0" smtClean="0">
                <a:solidFill>
                  <a:schemeClr val="bg1"/>
                </a:solidFill>
              </a:rPr>
              <a:t>Jesus</a:t>
            </a:r>
            <a:r>
              <a:rPr lang="en-US" sz="2400" dirty="0">
                <a:solidFill>
                  <a:schemeClr val="bg1"/>
                </a:solidFill>
              </a:rPr>
              <a:t>’ responses are built out of what Israel should have learned in the wilderness </a:t>
            </a:r>
          </a:p>
          <a:p>
            <a:pPr marL="342900" indent="-342900">
              <a:buAutoNum type="arabicPeriod"/>
            </a:pPr>
            <a:endParaRPr lang="en-US" sz="2000" dirty="0">
              <a:solidFill>
                <a:schemeClr val="bg1"/>
              </a:solidFill>
            </a:endParaRPr>
          </a:p>
        </p:txBody>
      </p:sp>
    </p:spTree>
    <p:extLst>
      <p:ext uri="{BB962C8B-B14F-4D97-AF65-F5344CB8AC3E}">
        <p14:creationId xmlns:p14="http://schemas.microsoft.com/office/powerpoint/2010/main" val="36486753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p:cNvPicPr>
            <a:picLocks noChangeAspect="1"/>
          </p:cNvPicPr>
          <p:nvPr/>
        </p:nvPicPr>
        <p:blipFill>
          <a:blip r:embed="rId2">
            <a:extLst>
              <a:ext uri="{28A0092B-C50C-407E-A947-70E740481C1C}">
                <a14:useLocalDpi xmlns:a14="http://schemas.microsoft.com/office/drawing/2010/main" val="0"/>
              </a:ext>
            </a:extLst>
          </a:blip>
          <a:srcRect t="18742" b="18742"/>
          <a:stretch>
            <a:fillRect/>
          </a:stretch>
        </p:blipFill>
        <p:spPr>
          <a:xfrm>
            <a:off x="0" y="0"/>
            <a:ext cx="12188952" cy="6858000"/>
          </a:xfrm>
          <a:prstGeom prst="rect">
            <a:avLst/>
          </a:prstGeom>
        </p:spPr>
      </p:pic>
      <p:sp>
        <p:nvSpPr>
          <p:cNvPr id="3"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smtClean="0">
                <a:solidFill>
                  <a:schemeClr val="bg1"/>
                </a:solidFill>
              </a:rPr>
              <a:t>III. New Testament Fulfillment: </a:t>
            </a:r>
            <a:endParaRPr lang="en-US" sz="7200" dirty="0">
              <a:solidFill>
                <a:schemeClr val="bg1"/>
              </a:solidFill>
            </a:endParaRPr>
          </a:p>
        </p:txBody>
      </p:sp>
      <p:cxnSp>
        <p:nvCxnSpPr>
          <p:cNvPr id="4" name="Straight Connector 3"/>
          <p:cNvCxnSpPr/>
          <p:nvPr/>
        </p:nvCxnSpPr>
        <p:spPr>
          <a:xfrm flipV="1">
            <a:off x="257277" y="116014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46731" y="1179195"/>
            <a:ext cx="11742221" cy="2677656"/>
          </a:xfrm>
          <a:prstGeom prst="rect">
            <a:avLst/>
          </a:prstGeom>
          <a:noFill/>
        </p:spPr>
        <p:txBody>
          <a:bodyPr wrap="square" rtlCol="0">
            <a:spAutoFit/>
          </a:bodyPr>
          <a:lstStyle/>
          <a:p>
            <a:pPr marL="342900" indent="-342900">
              <a:buAutoNum type="arabicPeriod"/>
            </a:pPr>
            <a:r>
              <a:rPr lang="en-US" sz="2800" dirty="0" smtClean="0">
                <a:solidFill>
                  <a:schemeClr val="bg1"/>
                </a:solidFill>
              </a:rPr>
              <a:t>Jesus </a:t>
            </a:r>
            <a:r>
              <a:rPr lang="en-US" sz="2800" dirty="0">
                <a:solidFill>
                  <a:schemeClr val="bg1"/>
                </a:solidFill>
              </a:rPr>
              <a:t>as the true </a:t>
            </a:r>
            <a:r>
              <a:rPr lang="en-US" sz="2800" dirty="0" smtClean="0">
                <a:solidFill>
                  <a:schemeClr val="bg1"/>
                </a:solidFill>
              </a:rPr>
              <a:t>Israel</a:t>
            </a:r>
          </a:p>
          <a:p>
            <a:pPr marL="971550" lvl="1" indent="-514350">
              <a:buAutoNum type="alphaLcPeriod"/>
            </a:pPr>
            <a:r>
              <a:rPr lang="en-US" sz="2800" dirty="0" smtClean="0">
                <a:solidFill>
                  <a:schemeClr val="bg1"/>
                </a:solidFill>
              </a:rPr>
              <a:t>The </a:t>
            </a:r>
            <a:r>
              <a:rPr lang="en-US" sz="2800" dirty="0">
                <a:solidFill>
                  <a:schemeClr val="bg1"/>
                </a:solidFill>
              </a:rPr>
              <a:t>Temptation of </a:t>
            </a:r>
            <a:r>
              <a:rPr lang="en-US" sz="2800" dirty="0" smtClean="0">
                <a:solidFill>
                  <a:schemeClr val="bg1"/>
                </a:solidFill>
              </a:rPr>
              <a:t>Jesus:</a:t>
            </a:r>
          </a:p>
          <a:p>
            <a:pPr marL="1428750" lvl="2" indent="-514350">
              <a:buAutoNum type="arabicPeriod"/>
            </a:pPr>
            <a:r>
              <a:rPr lang="en-US" sz="2400" dirty="0" smtClean="0">
                <a:solidFill>
                  <a:schemeClr val="bg1"/>
                </a:solidFill>
              </a:rPr>
              <a:t>Forty </a:t>
            </a:r>
            <a:r>
              <a:rPr lang="en-US" sz="2400" dirty="0">
                <a:solidFill>
                  <a:schemeClr val="bg1"/>
                </a:solidFill>
              </a:rPr>
              <a:t>days is reminiscent of Israel’s 40 years of wilderness </a:t>
            </a:r>
            <a:r>
              <a:rPr lang="en-US" sz="2400" dirty="0" smtClean="0">
                <a:solidFill>
                  <a:schemeClr val="bg1"/>
                </a:solidFill>
              </a:rPr>
              <a:t>wandering</a:t>
            </a:r>
          </a:p>
          <a:p>
            <a:pPr marL="1428750" lvl="2" indent="-514350">
              <a:buAutoNum type="arabicPeriod"/>
            </a:pPr>
            <a:r>
              <a:rPr lang="en-US" sz="2400" dirty="0" smtClean="0">
                <a:solidFill>
                  <a:schemeClr val="bg1"/>
                </a:solidFill>
              </a:rPr>
              <a:t>Jesus</a:t>
            </a:r>
            <a:r>
              <a:rPr lang="en-US" sz="2400" dirty="0">
                <a:solidFill>
                  <a:schemeClr val="bg1"/>
                </a:solidFill>
              </a:rPr>
              <a:t>’ responses are built out of what Israel should have learned in the wilderness </a:t>
            </a:r>
          </a:p>
          <a:p>
            <a:pPr marL="1828800" lvl="3" indent="-457200">
              <a:buAutoNum type="alphaLcPeriod"/>
            </a:pPr>
            <a:r>
              <a:rPr lang="en-US" sz="2200" dirty="0" smtClean="0">
                <a:solidFill>
                  <a:schemeClr val="bg1"/>
                </a:solidFill>
              </a:rPr>
              <a:t>Example</a:t>
            </a:r>
            <a:r>
              <a:rPr lang="en-US" sz="2200" dirty="0">
                <a:solidFill>
                  <a:schemeClr val="bg1"/>
                </a:solidFill>
              </a:rPr>
              <a:t>: The devil said to him, “If you are the Son of God, command this stone to become bread.” (Luke 4:3 </a:t>
            </a:r>
            <a:r>
              <a:rPr lang="en-US" sz="2200" dirty="0" smtClean="0">
                <a:solidFill>
                  <a:schemeClr val="bg1"/>
                </a:solidFill>
              </a:rPr>
              <a:t>ESV)</a:t>
            </a:r>
          </a:p>
          <a:p>
            <a:pPr marL="342900" indent="-342900">
              <a:buAutoNum type="arabicPeriod"/>
            </a:pPr>
            <a:endParaRPr lang="en-US" sz="2000" dirty="0">
              <a:solidFill>
                <a:schemeClr val="bg1"/>
              </a:solidFill>
            </a:endParaRPr>
          </a:p>
        </p:txBody>
      </p:sp>
    </p:spTree>
    <p:extLst>
      <p:ext uri="{BB962C8B-B14F-4D97-AF65-F5344CB8AC3E}">
        <p14:creationId xmlns:p14="http://schemas.microsoft.com/office/powerpoint/2010/main" val="3771812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279282" y="270570"/>
            <a:ext cx="7720359" cy="5509200"/>
          </a:xfrm>
          <a:prstGeom prst="rect">
            <a:avLst/>
          </a:prstGeom>
        </p:spPr>
        <p:txBody>
          <a:bodyPr wrap="square">
            <a:spAutoFit/>
          </a:bodyPr>
          <a:lstStyle/>
          <a:p>
            <a:pPr algn="ctr"/>
            <a:r>
              <a:rPr lang="en-US" sz="4400" dirty="0" smtClean="0">
                <a:solidFill>
                  <a:prstClr val="white"/>
                </a:solidFill>
                <a:latin typeface="Book Antiqua" panose="02040602050305030304" pitchFamily="18" charset="0"/>
              </a:rPr>
              <a:t>But </a:t>
            </a:r>
            <a:r>
              <a:rPr lang="en-US" sz="4400" dirty="0">
                <a:solidFill>
                  <a:prstClr val="white"/>
                </a:solidFill>
                <a:latin typeface="Book Antiqua" panose="02040602050305030304" pitchFamily="18" charset="0"/>
              </a:rPr>
              <a:t>he remained silent and made no answer. Again the high priest asked him, “Are you the Christ, the Son of the Blessed?” And Jesus said, “I </a:t>
            </a:r>
            <a:r>
              <a:rPr lang="en-US" sz="4400" dirty="0" smtClean="0">
                <a:solidFill>
                  <a:prstClr val="white"/>
                </a:solidFill>
                <a:latin typeface="Book Antiqua" panose="02040602050305030304" pitchFamily="18" charset="0"/>
              </a:rPr>
              <a:t>am” </a:t>
            </a:r>
          </a:p>
          <a:p>
            <a:pPr algn="ctr"/>
            <a:endParaRPr lang="en-US" sz="4400" dirty="0">
              <a:solidFill>
                <a:prstClr val="white"/>
              </a:solidFill>
              <a:latin typeface="Book Antiqua" panose="02040602050305030304" pitchFamily="18" charset="0"/>
            </a:endParaRPr>
          </a:p>
          <a:p>
            <a:pPr algn="ctr"/>
            <a:r>
              <a:rPr lang="en-US" sz="4400" dirty="0" smtClean="0">
                <a:solidFill>
                  <a:prstClr val="white"/>
                </a:solidFill>
                <a:latin typeface="Book Antiqua" panose="02040602050305030304" pitchFamily="18" charset="0"/>
              </a:rPr>
              <a:t>(Mark </a:t>
            </a:r>
            <a:r>
              <a:rPr lang="en-US" sz="4400" dirty="0">
                <a:solidFill>
                  <a:prstClr val="white"/>
                </a:solidFill>
                <a:latin typeface="Book Antiqua" panose="02040602050305030304" pitchFamily="18" charset="0"/>
              </a:rPr>
              <a:t>14:61-62 ESV)</a:t>
            </a:r>
            <a:endParaRPr lang="en-US" sz="2000" dirty="0" smtClean="0">
              <a:solidFill>
                <a:prstClr val="white"/>
              </a:solidFill>
              <a:latin typeface="Book Antiqua" panose="02040602050305030304" pitchFamily="18" charset="0"/>
            </a:endParaRPr>
          </a:p>
        </p:txBody>
      </p:sp>
    </p:spTree>
    <p:extLst>
      <p:ext uri="{BB962C8B-B14F-4D97-AF65-F5344CB8AC3E}">
        <p14:creationId xmlns:p14="http://schemas.microsoft.com/office/powerpoint/2010/main" val="4479774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p:cNvPicPr>
            <a:picLocks noChangeAspect="1"/>
          </p:cNvPicPr>
          <p:nvPr/>
        </p:nvPicPr>
        <p:blipFill>
          <a:blip r:embed="rId2">
            <a:extLst>
              <a:ext uri="{28A0092B-C50C-407E-A947-70E740481C1C}">
                <a14:useLocalDpi xmlns:a14="http://schemas.microsoft.com/office/drawing/2010/main" val="0"/>
              </a:ext>
            </a:extLst>
          </a:blip>
          <a:srcRect t="18742" b="18742"/>
          <a:stretch>
            <a:fillRect/>
          </a:stretch>
        </p:blipFill>
        <p:spPr>
          <a:xfrm>
            <a:off x="0" y="0"/>
            <a:ext cx="12188952" cy="6858000"/>
          </a:xfrm>
          <a:prstGeom prst="rect">
            <a:avLst/>
          </a:prstGeom>
        </p:spPr>
      </p:pic>
      <p:sp>
        <p:nvSpPr>
          <p:cNvPr id="3"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smtClean="0">
                <a:solidFill>
                  <a:schemeClr val="bg1"/>
                </a:solidFill>
              </a:rPr>
              <a:t>III. New Testament Fulfillment: </a:t>
            </a:r>
            <a:endParaRPr lang="en-US" sz="7200" dirty="0">
              <a:solidFill>
                <a:schemeClr val="bg1"/>
              </a:solidFill>
            </a:endParaRPr>
          </a:p>
        </p:txBody>
      </p:sp>
      <p:cxnSp>
        <p:nvCxnSpPr>
          <p:cNvPr id="4" name="Straight Connector 3"/>
          <p:cNvCxnSpPr/>
          <p:nvPr/>
        </p:nvCxnSpPr>
        <p:spPr>
          <a:xfrm flipV="1">
            <a:off x="257277" y="116014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46731" y="1179195"/>
            <a:ext cx="11742221" cy="3354765"/>
          </a:xfrm>
          <a:prstGeom prst="rect">
            <a:avLst/>
          </a:prstGeom>
          <a:noFill/>
        </p:spPr>
        <p:txBody>
          <a:bodyPr wrap="square" rtlCol="0">
            <a:spAutoFit/>
          </a:bodyPr>
          <a:lstStyle/>
          <a:p>
            <a:pPr marL="342900" indent="-342900">
              <a:buAutoNum type="arabicPeriod"/>
            </a:pPr>
            <a:r>
              <a:rPr lang="en-US" sz="2800" dirty="0" smtClean="0">
                <a:solidFill>
                  <a:schemeClr val="bg1"/>
                </a:solidFill>
              </a:rPr>
              <a:t>Jesus </a:t>
            </a:r>
            <a:r>
              <a:rPr lang="en-US" sz="2800" dirty="0">
                <a:solidFill>
                  <a:schemeClr val="bg1"/>
                </a:solidFill>
              </a:rPr>
              <a:t>as the true </a:t>
            </a:r>
            <a:r>
              <a:rPr lang="en-US" sz="2800" dirty="0" smtClean="0">
                <a:solidFill>
                  <a:schemeClr val="bg1"/>
                </a:solidFill>
              </a:rPr>
              <a:t>Israel</a:t>
            </a:r>
          </a:p>
          <a:p>
            <a:pPr marL="971550" lvl="1" indent="-514350">
              <a:buAutoNum type="alphaLcPeriod"/>
            </a:pPr>
            <a:r>
              <a:rPr lang="en-US" sz="2800" dirty="0" smtClean="0">
                <a:solidFill>
                  <a:schemeClr val="bg1"/>
                </a:solidFill>
              </a:rPr>
              <a:t>The </a:t>
            </a:r>
            <a:r>
              <a:rPr lang="en-US" sz="2800" dirty="0">
                <a:solidFill>
                  <a:schemeClr val="bg1"/>
                </a:solidFill>
              </a:rPr>
              <a:t>Temptation of </a:t>
            </a:r>
            <a:r>
              <a:rPr lang="en-US" sz="2800" dirty="0" smtClean="0">
                <a:solidFill>
                  <a:schemeClr val="bg1"/>
                </a:solidFill>
              </a:rPr>
              <a:t>Jesus:</a:t>
            </a:r>
          </a:p>
          <a:p>
            <a:pPr marL="1428750" lvl="2" indent="-514350">
              <a:buAutoNum type="arabicPeriod"/>
            </a:pPr>
            <a:r>
              <a:rPr lang="en-US" sz="2400" dirty="0" smtClean="0">
                <a:solidFill>
                  <a:schemeClr val="bg1"/>
                </a:solidFill>
              </a:rPr>
              <a:t>Forty </a:t>
            </a:r>
            <a:r>
              <a:rPr lang="en-US" sz="2400" dirty="0">
                <a:solidFill>
                  <a:schemeClr val="bg1"/>
                </a:solidFill>
              </a:rPr>
              <a:t>days is reminiscent of Israel’s 40 years of wilderness </a:t>
            </a:r>
            <a:r>
              <a:rPr lang="en-US" sz="2400" dirty="0" smtClean="0">
                <a:solidFill>
                  <a:schemeClr val="bg1"/>
                </a:solidFill>
              </a:rPr>
              <a:t>wandering</a:t>
            </a:r>
          </a:p>
          <a:p>
            <a:pPr marL="1428750" lvl="2" indent="-514350">
              <a:buAutoNum type="arabicPeriod"/>
            </a:pPr>
            <a:r>
              <a:rPr lang="en-US" sz="2400" dirty="0" smtClean="0">
                <a:solidFill>
                  <a:schemeClr val="bg1"/>
                </a:solidFill>
              </a:rPr>
              <a:t>Jesus</a:t>
            </a:r>
            <a:r>
              <a:rPr lang="en-US" sz="2400" dirty="0">
                <a:solidFill>
                  <a:schemeClr val="bg1"/>
                </a:solidFill>
              </a:rPr>
              <a:t>’ responses are built out of what Israel should have learned in the wilderness </a:t>
            </a:r>
          </a:p>
          <a:p>
            <a:pPr marL="1828800" lvl="3" indent="-457200">
              <a:buAutoNum type="alphaLcPeriod"/>
            </a:pPr>
            <a:r>
              <a:rPr lang="en-US" sz="2200" dirty="0" smtClean="0">
                <a:solidFill>
                  <a:schemeClr val="bg1"/>
                </a:solidFill>
              </a:rPr>
              <a:t>Example</a:t>
            </a:r>
            <a:r>
              <a:rPr lang="en-US" sz="2200" dirty="0">
                <a:solidFill>
                  <a:schemeClr val="bg1"/>
                </a:solidFill>
              </a:rPr>
              <a:t>: The devil said to him, “If you are the Son of God, command this stone to become bread.” (Luke 4:3 </a:t>
            </a:r>
            <a:r>
              <a:rPr lang="en-US" sz="2200" dirty="0" smtClean="0">
                <a:solidFill>
                  <a:schemeClr val="bg1"/>
                </a:solidFill>
              </a:rPr>
              <a:t>ESV)</a:t>
            </a:r>
          </a:p>
          <a:p>
            <a:pPr marL="2343150" lvl="4" indent="-514350">
              <a:buAutoNum type="romanLcPeriod"/>
            </a:pPr>
            <a:r>
              <a:rPr lang="en-US" sz="2200" dirty="0" smtClean="0">
                <a:solidFill>
                  <a:schemeClr val="bg1"/>
                </a:solidFill>
              </a:rPr>
              <a:t>Satan’s </a:t>
            </a:r>
            <a:r>
              <a:rPr lang="en-US" sz="2200" dirty="0">
                <a:solidFill>
                  <a:schemeClr val="bg1"/>
                </a:solidFill>
              </a:rPr>
              <a:t>statement: “If you are the Son of God” implies a challenge for Jesus to demonstrate his divine power. </a:t>
            </a:r>
          </a:p>
          <a:p>
            <a:pPr marL="342900" indent="-342900">
              <a:buAutoNum type="arabicPeriod"/>
            </a:pPr>
            <a:endParaRPr lang="en-US" sz="2000" dirty="0">
              <a:solidFill>
                <a:schemeClr val="bg1"/>
              </a:solidFill>
            </a:endParaRPr>
          </a:p>
        </p:txBody>
      </p:sp>
    </p:spTree>
    <p:extLst>
      <p:ext uri="{BB962C8B-B14F-4D97-AF65-F5344CB8AC3E}">
        <p14:creationId xmlns:p14="http://schemas.microsoft.com/office/powerpoint/2010/main" val="12311049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p:cNvPicPr>
            <a:picLocks noChangeAspect="1"/>
          </p:cNvPicPr>
          <p:nvPr/>
        </p:nvPicPr>
        <p:blipFill>
          <a:blip r:embed="rId2">
            <a:extLst>
              <a:ext uri="{28A0092B-C50C-407E-A947-70E740481C1C}">
                <a14:useLocalDpi xmlns:a14="http://schemas.microsoft.com/office/drawing/2010/main" val="0"/>
              </a:ext>
            </a:extLst>
          </a:blip>
          <a:srcRect t="18742" b="18742"/>
          <a:stretch>
            <a:fillRect/>
          </a:stretch>
        </p:blipFill>
        <p:spPr>
          <a:xfrm>
            <a:off x="0" y="0"/>
            <a:ext cx="12188952" cy="6858000"/>
          </a:xfrm>
          <a:prstGeom prst="rect">
            <a:avLst/>
          </a:prstGeom>
        </p:spPr>
      </p:pic>
      <p:sp>
        <p:nvSpPr>
          <p:cNvPr id="3"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smtClean="0">
                <a:solidFill>
                  <a:schemeClr val="bg1"/>
                </a:solidFill>
              </a:rPr>
              <a:t>III. New Testament Fulfillment: </a:t>
            </a:r>
            <a:endParaRPr lang="en-US" sz="7200" dirty="0">
              <a:solidFill>
                <a:schemeClr val="bg1"/>
              </a:solidFill>
            </a:endParaRPr>
          </a:p>
        </p:txBody>
      </p:sp>
      <p:cxnSp>
        <p:nvCxnSpPr>
          <p:cNvPr id="4" name="Straight Connector 3"/>
          <p:cNvCxnSpPr/>
          <p:nvPr/>
        </p:nvCxnSpPr>
        <p:spPr>
          <a:xfrm flipV="1">
            <a:off x="257277" y="116014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46731" y="1179195"/>
            <a:ext cx="11742221" cy="4708981"/>
          </a:xfrm>
          <a:prstGeom prst="rect">
            <a:avLst/>
          </a:prstGeom>
          <a:noFill/>
        </p:spPr>
        <p:txBody>
          <a:bodyPr wrap="square" rtlCol="0">
            <a:spAutoFit/>
          </a:bodyPr>
          <a:lstStyle/>
          <a:p>
            <a:pPr marL="342900" indent="-342900">
              <a:buAutoNum type="arabicPeriod"/>
            </a:pPr>
            <a:r>
              <a:rPr lang="en-US" sz="2800" dirty="0" smtClean="0">
                <a:solidFill>
                  <a:schemeClr val="bg1"/>
                </a:solidFill>
              </a:rPr>
              <a:t>Jesus </a:t>
            </a:r>
            <a:r>
              <a:rPr lang="en-US" sz="2800" dirty="0">
                <a:solidFill>
                  <a:schemeClr val="bg1"/>
                </a:solidFill>
              </a:rPr>
              <a:t>as the true </a:t>
            </a:r>
            <a:r>
              <a:rPr lang="en-US" sz="2800" dirty="0" smtClean="0">
                <a:solidFill>
                  <a:schemeClr val="bg1"/>
                </a:solidFill>
              </a:rPr>
              <a:t>Israel</a:t>
            </a:r>
          </a:p>
          <a:p>
            <a:pPr marL="971550" lvl="1" indent="-514350">
              <a:buAutoNum type="alphaLcPeriod"/>
            </a:pPr>
            <a:r>
              <a:rPr lang="en-US" sz="2800" dirty="0" smtClean="0">
                <a:solidFill>
                  <a:schemeClr val="bg1"/>
                </a:solidFill>
              </a:rPr>
              <a:t>The </a:t>
            </a:r>
            <a:r>
              <a:rPr lang="en-US" sz="2800" dirty="0">
                <a:solidFill>
                  <a:schemeClr val="bg1"/>
                </a:solidFill>
              </a:rPr>
              <a:t>Temptation of </a:t>
            </a:r>
            <a:r>
              <a:rPr lang="en-US" sz="2800" dirty="0" smtClean="0">
                <a:solidFill>
                  <a:schemeClr val="bg1"/>
                </a:solidFill>
              </a:rPr>
              <a:t>Jesus:</a:t>
            </a:r>
          </a:p>
          <a:p>
            <a:pPr marL="1428750" lvl="2" indent="-514350">
              <a:buAutoNum type="arabicPeriod"/>
            </a:pPr>
            <a:r>
              <a:rPr lang="en-US" sz="2400" dirty="0" smtClean="0">
                <a:solidFill>
                  <a:schemeClr val="bg1"/>
                </a:solidFill>
              </a:rPr>
              <a:t>Forty </a:t>
            </a:r>
            <a:r>
              <a:rPr lang="en-US" sz="2400" dirty="0">
                <a:solidFill>
                  <a:schemeClr val="bg1"/>
                </a:solidFill>
              </a:rPr>
              <a:t>days is reminiscent of Israel’s 40 years of wilderness </a:t>
            </a:r>
            <a:r>
              <a:rPr lang="en-US" sz="2400" dirty="0" smtClean="0">
                <a:solidFill>
                  <a:schemeClr val="bg1"/>
                </a:solidFill>
              </a:rPr>
              <a:t>wandering</a:t>
            </a:r>
          </a:p>
          <a:p>
            <a:pPr marL="1428750" lvl="2" indent="-514350">
              <a:buAutoNum type="arabicPeriod"/>
            </a:pPr>
            <a:r>
              <a:rPr lang="en-US" sz="2400" dirty="0" smtClean="0">
                <a:solidFill>
                  <a:schemeClr val="bg1"/>
                </a:solidFill>
              </a:rPr>
              <a:t>Jesus</a:t>
            </a:r>
            <a:r>
              <a:rPr lang="en-US" sz="2400" dirty="0">
                <a:solidFill>
                  <a:schemeClr val="bg1"/>
                </a:solidFill>
              </a:rPr>
              <a:t>’ responses are built out of what Israel should have learned in the wilderness </a:t>
            </a:r>
          </a:p>
          <a:p>
            <a:pPr marL="1828800" lvl="3" indent="-457200">
              <a:buAutoNum type="alphaLcPeriod"/>
            </a:pPr>
            <a:r>
              <a:rPr lang="en-US" sz="2200" dirty="0" smtClean="0">
                <a:solidFill>
                  <a:schemeClr val="bg1"/>
                </a:solidFill>
              </a:rPr>
              <a:t>Example</a:t>
            </a:r>
            <a:r>
              <a:rPr lang="en-US" sz="2200" dirty="0">
                <a:solidFill>
                  <a:schemeClr val="bg1"/>
                </a:solidFill>
              </a:rPr>
              <a:t>: The devil said to him, “If you are the Son of God, command this stone to become bread.” (Luke 4:3 </a:t>
            </a:r>
            <a:r>
              <a:rPr lang="en-US" sz="2200" dirty="0" smtClean="0">
                <a:solidFill>
                  <a:schemeClr val="bg1"/>
                </a:solidFill>
              </a:rPr>
              <a:t>ESV)</a:t>
            </a:r>
          </a:p>
          <a:p>
            <a:pPr marL="2343150" lvl="4" indent="-514350">
              <a:buAutoNum type="romanLcPeriod"/>
            </a:pPr>
            <a:r>
              <a:rPr lang="en-US" sz="2200" dirty="0" smtClean="0">
                <a:solidFill>
                  <a:schemeClr val="bg1"/>
                </a:solidFill>
              </a:rPr>
              <a:t>Satan’s </a:t>
            </a:r>
            <a:r>
              <a:rPr lang="en-US" sz="2200" dirty="0">
                <a:solidFill>
                  <a:schemeClr val="bg1"/>
                </a:solidFill>
              </a:rPr>
              <a:t>statement: “If you are the Son of God” implies a challenge for Jesus to demonstrate his divine power. </a:t>
            </a:r>
          </a:p>
          <a:p>
            <a:pPr marL="2343150" lvl="4" indent="-514350">
              <a:buAutoNum type="romanLcPeriod"/>
            </a:pPr>
            <a:r>
              <a:rPr lang="en-US" sz="2200" dirty="0" smtClean="0">
                <a:solidFill>
                  <a:schemeClr val="bg1"/>
                </a:solidFill>
              </a:rPr>
              <a:t>Jesus</a:t>
            </a:r>
            <a:r>
              <a:rPr lang="en-US" sz="2200" dirty="0">
                <a:solidFill>
                  <a:schemeClr val="bg1"/>
                </a:solidFill>
              </a:rPr>
              <a:t>’ reply: ”It is written” followed by a quotation from Deuteronomy shows us that Christ uses what the people of Israel should have learned in the wilderness (Man shall not live by bread alone (Deut. 8:3)) to do what Israel could not: Overthrow Satan and Temptation </a:t>
            </a:r>
            <a:endParaRPr lang="en-US" sz="2200" dirty="0" smtClean="0">
              <a:solidFill>
                <a:schemeClr val="bg1"/>
              </a:solidFill>
            </a:endParaRPr>
          </a:p>
          <a:p>
            <a:pPr marL="342900" indent="-342900">
              <a:buAutoNum type="arabicPeriod"/>
            </a:pPr>
            <a:endParaRPr lang="en-US" sz="2000" dirty="0">
              <a:solidFill>
                <a:schemeClr val="bg1"/>
              </a:solidFill>
            </a:endParaRPr>
          </a:p>
        </p:txBody>
      </p:sp>
    </p:spTree>
    <p:extLst>
      <p:ext uri="{BB962C8B-B14F-4D97-AF65-F5344CB8AC3E}">
        <p14:creationId xmlns:p14="http://schemas.microsoft.com/office/powerpoint/2010/main" val="7283122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p:cNvPicPr>
            <a:picLocks noChangeAspect="1"/>
          </p:cNvPicPr>
          <p:nvPr/>
        </p:nvPicPr>
        <p:blipFill>
          <a:blip r:embed="rId2">
            <a:extLst>
              <a:ext uri="{28A0092B-C50C-407E-A947-70E740481C1C}">
                <a14:useLocalDpi xmlns:a14="http://schemas.microsoft.com/office/drawing/2010/main" val="0"/>
              </a:ext>
            </a:extLst>
          </a:blip>
          <a:srcRect t="18742" b="18742"/>
          <a:stretch>
            <a:fillRect/>
          </a:stretch>
        </p:blipFill>
        <p:spPr>
          <a:xfrm>
            <a:off x="0" y="0"/>
            <a:ext cx="12188952" cy="6858000"/>
          </a:xfrm>
          <a:prstGeom prst="rect">
            <a:avLst/>
          </a:prstGeom>
        </p:spPr>
      </p:pic>
      <p:sp>
        <p:nvSpPr>
          <p:cNvPr id="3"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smtClean="0">
                <a:solidFill>
                  <a:schemeClr val="bg1"/>
                </a:solidFill>
              </a:rPr>
              <a:t>III. New Testament Fulfillment: </a:t>
            </a:r>
            <a:endParaRPr lang="en-US" sz="7200" dirty="0">
              <a:solidFill>
                <a:schemeClr val="bg1"/>
              </a:solidFill>
            </a:endParaRPr>
          </a:p>
        </p:txBody>
      </p:sp>
      <p:cxnSp>
        <p:nvCxnSpPr>
          <p:cNvPr id="4" name="Straight Connector 3"/>
          <p:cNvCxnSpPr/>
          <p:nvPr/>
        </p:nvCxnSpPr>
        <p:spPr>
          <a:xfrm flipV="1">
            <a:off x="257277" y="116014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46731" y="1179195"/>
            <a:ext cx="11742221" cy="5816977"/>
          </a:xfrm>
          <a:prstGeom prst="rect">
            <a:avLst/>
          </a:prstGeom>
          <a:noFill/>
        </p:spPr>
        <p:txBody>
          <a:bodyPr wrap="square" rtlCol="0">
            <a:spAutoFit/>
          </a:bodyPr>
          <a:lstStyle/>
          <a:p>
            <a:pPr marL="342900" indent="-342900">
              <a:buAutoNum type="arabicPeriod"/>
            </a:pPr>
            <a:r>
              <a:rPr lang="en-US" sz="2800" dirty="0" smtClean="0">
                <a:solidFill>
                  <a:schemeClr val="bg1"/>
                </a:solidFill>
              </a:rPr>
              <a:t>Jesus </a:t>
            </a:r>
            <a:r>
              <a:rPr lang="en-US" sz="2800" dirty="0">
                <a:solidFill>
                  <a:schemeClr val="bg1"/>
                </a:solidFill>
              </a:rPr>
              <a:t>as the true </a:t>
            </a:r>
            <a:r>
              <a:rPr lang="en-US" sz="2800" dirty="0" smtClean="0">
                <a:solidFill>
                  <a:schemeClr val="bg1"/>
                </a:solidFill>
              </a:rPr>
              <a:t>Israel</a:t>
            </a:r>
          </a:p>
          <a:p>
            <a:pPr marL="971550" lvl="1" indent="-514350">
              <a:buAutoNum type="alphaLcPeriod"/>
            </a:pPr>
            <a:r>
              <a:rPr lang="en-US" sz="2800" dirty="0" smtClean="0">
                <a:solidFill>
                  <a:schemeClr val="bg1"/>
                </a:solidFill>
              </a:rPr>
              <a:t>The </a:t>
            </a:r>
            <a:r>
              <a:rPr lang="en-US" sz="2800" dirty="0">
                <a:solidFill>
                  <a:schemeClr val="bg1"/>
                </a:solidFill>
              </a:rPr>
              <a:t>Temptation of </a:t>
            </a:r>
            <a:r>
              <a:rPr lang="en-US" sz="2800" dirty="0" smtClean="0">
                <a:solidFill>
                  <a:schemeClr val="bg1"/>
                </a:solidFill>
              </a:rPr>
              <a:t>Jesus:</a:t>
            </a:r>
          </a:p>
          <a:p>
            <a:pPr marL="1428750" lvl="2" indent="-514350">
              <a:buAutoNum type="arabicPeriod"/>
            </a:pPr>
            <a:r>
              <a:rPr lang="en-US" sz="2400" dirty="0" smtClean="0">
                <a:solidFill>
                  <a:schemeClr val="bg1"/>
                </a:solidFill>
              </a:rPr>
              <a:t>Forty </a:t>
            </a:r>
            <a:r>
              <a:rPr lang="en-US" sz="2400" dirty="0">
                <a:solidFill>
                  <a:schemeClr val="bg1"/>
                </a:solidFill>
              </a:rPr>
              <a:t>days is reminiscent of Israel’s 40 years of wilderness </a:t>
            </a:r>
            <a:r>
              <a:rPr lang="en-US" sz="2400" dirty="0" smtClean="0">
                <a:solidFill>
                  <a:schemeClr val="bg1"/>
                </a:solidFill>
              </a:rPr>
              <a:t>wandering</a:t>
            </a:r>
          </a:p>
          <a:p>
            <a:pPr marL="1428750" lvl="2" indent="-514350">
              <a:buAutoNum type="arabicPeriod"/>
            </a:pPr>
            <a:r>
              <a:rPr lang="en-US" sz="2400" dirty="0" smtClean="0">
                <a:solidFill>
                  <a:schemeClr val="bg1"/>
                </a:solidFill>
              </a:rPr>
              <a:t>Jesus</a:t>
            </a:r>
            <a:r>
              <a:rPr lang="en-US" sz="2400" dirty="0">
                <a:solidFill>
                  <a:schemeClr val="bg1"/>
                </a:solidFill>
              </a:rPr>
              <a:t>’ responses are built out of what Israel should have learned in the wilderness </a:t>
            </a:r>
          </a:p>
          <a:p>
            <a:pPr marL="1828800" lvl="3" indent="-457200">
              <a:buAutoNum type="alphaLcPeriod"/>
            </a:pPr>
            <a:r>
              <a:rPr lang="en-US" sz="2200" dirty="0" smtClean="0">
                <a:solidFill>
                  <a:schemeClr val="bg1"/>
                </a:solidFill>
              </a:rPr>
              <a:t>Example</a:t>
            </a:r>
            <a:r>
              <a:rPr lang="en-US" sz="2200" dirty="0">
                <a:solidFill>
                  <a:schemeClr val="bg1"/>
                </a:solidFill>
              </a:rPr>
              <a:t>: The devil said to him, “If you are the Son of God, command this stone to become bread.” (Luke 4:3 </a:t>
            </a:r>
            <a:r>
              <a:rPr lang="en-US" sz="2200" dirty="0" smtClean="0">
                <a:solidFill>
                  <a:schemeClr val="bg1"/>
                </a:solidFill>
              </a:rPr>
              <a:t>ESV)</a:t>
            </a:r>
          </a:p>
          <a:p>
            <a:pPr marL="2343150" lvl="4" indent="-514350">
              <a:buAutoNum type="romanLcPeriod"/>
            </a:pPr>
            <a:r>
              <a:rPr lang="en-US" sz="2200" dirty="0" smtClean="0">
                <a:solidFill>
                  <a:schemeClr val="bg1"/>
                </a:solidFill>
              </a:rPr>
              <a:t>Satan’s </a:t>
            </a:r>
            <a:r>
              <a:rPr lang="en-US" sz="2200" dirty="0">
                <a:solidFill>
                  <a:schemeClr val="bg1"/>
                </a:solidFill>
              </a:rPr>
              <a:t>statement: “If you are the Son of God” implies a challenge for Jesus to demonstrate his divine power. </a:t>
            </a:r>
          </a:p>
          <a:p>
            <a:pPr marL="2343150" lvl="4" indent="-514350">
              <a:buAutoNum type="romanLcPeriod"/>
            </a:pPr>
            <a:r>
              <a:rPr lang="en-US" sz="2200" dirty="0" smtClean="0">
                <a:solidFill>
                  <a:schemeClr val="bg1"/>
                </a:solidFill>
              </a:rPr>
              <a:t>Jesus</a:t>
            </a:r>
            <a:r>
              <a:rPr lang="en-US" sz="2200" dirty="0">
                <a:solidFill>
                  <a:schemeClr val="bg1"/>
                </a:solidFill>
              </a:rPr>
              <a:t>’ reply: ”It is written” followed by a quotation from Deuteronomy shows us that Christ uses what the people of Israel should have learned in the wilderness (Man shall not live by bread alone (Deut. 8:3)) to do what Israel could not: Overthrow Satan and Temptation </a:t>
            </a:r>
            <a:endParaRPr lang="en-US" sz="2200" dirty="0" smtClean="0">
              <a:solidFill>
                <a:schemeClr val="bg1"/>
              </a:solidFill>
            </a:endParaRPr>
          </a:p>
          <a:p>
            <a:pPr marL="1428750" lvl="2" indent="-514350">
              <a:buAutoNum type="arabicPeriod"/>
            </a:pPr>
            <a:r>
              <a:rPr lang="en-US" sz="2400" dirty="0" smtClean="0">
                <a:solidFill>
                  <a:schemeClr val="bg1"/>
                </a:solidFill>
              </a:rPr>
              <a:t>Jesus </a:t>
            </a:r>
            <a:r>
              <a:rPr lang="en-US" sz="2400" dirty="0">
                <a:solidFill>
                  <a:schemeClr val="bg1"/>
                </a:solidFill>
              </a:rPr>
              <a:t>is tempted in his capacity as the new Israel, the true Son of God and as the true Son of God he rejects Satan’s temptations and sets into motion the kingdom of God</a:t>
            </a:r>
          </a:p>
          <a:p>
            <a:pPr marL="342900" indent="-342900">
              <a:buAutoNum type="arabicPeriod"/>
            </a:pPr>
            <a:endParaRPr lang="en-US" sz="2000" dirty="0">
              <a:solidFill>
                <a:schemeClr val="bg1"/>
              </a:solidFill>
            </a:endParaRPr>
          </a:p>
        </p:txBody>
      </p:sp>
    </p:spTree>
    <p:extLst>
      <p:ext uri="{BB962C8B-B14F-4D97-AF65-F5344CB8AC3E}">
        <p14:creationId xmlns:p14="http://schemas.microsoft.com/office/powerpoint/2010/main" val="15932048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p:cNvPicPr>
            <a:picLocks noChangeAspect="1"/>
          </p:cNvPicPr>
          <p:nvPr/>
        </p:nvPicPr>
        <p:blipFill>
          <a:blip r:embed="rId2">
            <a:extLst>
              <a:ext uri="{28A0092B-C50C-407E-A947-70E740481C1C}">
                <a14:useLocalDpi xmlns:a14="http://schemas.microsoft.com/office/drawing/2010/main" val="0"/>
              </a:ext>
            </a:extLst>
          </a:blip>
          <a:srcRect t="18742" b="18742"/>
          <a:stretch>
            <a:fillRect/>
          </a:stretch>
        </p:blipFill>
        <p:spPr>
          <a:xfrm>
            <a:off x="0" y="0"/>
            <a:ext cx="12188952" cy="6858000"/>
          </a:xfrm>
          <a:prstGeom prst="rect">
            <a:avLst/>
          </a:prstGeom>
        </p:spPr>
      </p:pic>
      <p:sp>
        <p:nvSpPr>
          <p:cNvPr id="3"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smtClean="0">
                <a:solidFill>
                  <a:schemeClr val="bg1"/>
                </a:solidFill>
              </a:rPr>
              <a:t>III. New Testament Fulfillment: </a:t>
            </a:r>
            <a:endParaRPr lang="en-US" sz="7200" dirty="0">
              <a:solidFill>
                <a:schemeClr val="bg1"/>
              </a:solidFill>
            </a:endParaRPr>
          </a:p>
        </p:txBody>
      </p:sp>
      <p:cxnSp>
        <p:nvCxnSpPr>
          <p:cNvPr id="4" name="Straight Connector 3"/>
          <p:cNvCxnSpPr/>
          <p:nvPr/>
        </p:nvCxnSpPr>
        <p:spPr>
          <a:xfrm flipV="1">
            <a:off x="257277" y="116014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46731" y="1179195"/>
            <a:ext cx="11742221" cy="2062103"/>
          </a:xfrm>
          <a:prstGeom prst="rect">
            <a:avLst/>
          </a:prstGeom>
          <a:noFill/>
        </p:spPr>
        <p:txBody>
          <a:bodyPr wrap="square" rtlCol="0">
            <a:spAutoFit/>
          </a:bodyPr>
          <a:lstStyle/>
          <a:p>
            <a:pPr marL="342900" indent="-342900">
              <a:buAutoNum type="arabicPeriod"/>
            </a:pPr>
            <a:r>
              <a:rPr lang="en-US" sz="2800" dirty="0" smtClean="0">
                <a:solidFill>
                  <a:schemeClr val="bg1"/>
                </a:solidFill>
              </a:rPr>
              <a:t>Jesus </a:t>
            </a:r>
            <a:r>
              <a:rPr lang="en-US" sz="2800" dirty="0">
                <a:solidFill>
                  <a:schemeClr val="bg1"/>
                </a:solidFill>
              </a:rPr>
              <a:t>as the true </a:t>
            </a:r>
            <a:r>
              <a:rPr lang="en-US" sz="2800" dirty="0" smtClean="0">
                <a:solidFill>
                  <a:schemeClr val="bg1"/>
                </a:solidFill>
              </a:rPr>
              <a:t>Israel</a:t>
            </a:r>
          </a:p>
          <a:p>
            <a:pPr marL="342900" indent="-342900">
              <a:buAutoNum type="arabicPeriod"/>
            </a:pPr>
            <a:r>
              <a:rPr lang="en-US" sz="2800" dirty="0" smtClean="0">
                <a:solidFill>
                  <a:schemeClr val="bg1"/>
                </a:solidFill>
              </a:rPr>
              <a:t>Jesus </a:t>
            </a:r>
            <a:r>
              <a:rPr lang="en-US" sz="2800" dirty="0">
                <a:solidFill>
                  <a:schemeClr val="bg1"/>
                </a:solidFill>
              </a:rPr>
              <a:t>as the King who is the true Son of </a:t>
            </a:r>
            <a:r>
              <a:rPr lang="en-US" sz="2800" dirty="0" smtClean="0">
                <a:solidFill>
                  <a:schemeClr val="bg1"/>
                </a:solidFill>
              </a:rPr>
              <a:t>God</a:t>
            </a:r>
          </a:p>
          <a:p>
            <a:pPr marL="914400" lvl="1" indent="-457200">
              <a:buAutoNum type="alphaLcPeriod"/>
            </a:pPr>
            <a:r>
              <a:rPr lang="en-US" sz="2400" dirty="0" smtClean="0">
                <a:solidFill>
                  <a:schemeClr val="bg1"/>
                </a:solidFill>
              </a:rPr>
              <a:t>Psalm </a:t>
            </a:r>
            <a:r>
              <a:rPr lang="en-US" sz="2400" dirty="0">
                <a:solidFill>
                  <a:schemeClr val="bg1"/>
                </a:solidFill>
              </a:rPr>
              <a:t>2: Jesus is the Messianic </a:t>
            </a:r>
            <a:r>
              <a:rPr lang="en-US" sz="2400" dirty="0" smtClean="0">
                <a:solidFill>
                  <a:schemeClr val="bg1"/>
                </a:solidFill>
              </a:rPr>
              <a:t>King</a:t>
            </a:r>
          </a:p>
          <a:p>
            <a:pPr marL="1371600" lvl="2" indent="-457200">
              <a:buAutoNum type="arabicPeriod"/>
            </a:pPr>
            <a:endParaRPr lang="en-US" sz="2400" dirty="0">
              <a:solidFill>
                <a:schemeClr val="bg1"/>
              </a:solidFill>
            </a:endParaRPr>
          </a:p>
          <a:p>
            <a:pPr marL="342900" indent="-342900">
              <a:buAutoNum type="arabicPeriod"/>
            </a:pPr>
            <a:endParaRPr lang="en-US" sz="2400" dirty="0">
              <a:solidFill>
                <a:schemeClr val="bg1"/>
              </a:solidFill>
            </a:endParaRPr>
          </a:p>
        </p:txBody>
      </p:sp>
    </p:spTree>
    <p:extLst>
      <p:ext uri="{BB962C8B-B14F-4D97-AF65-F5344CB8AC3E}">
        <p14:creationId xmlns:p14="http://schemas.microsoft.com/office/powerpoint/2010/main" val="36586808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p:cNvPicPr>
            <a:picLocks noChangeAspect="1"/>
          </p:cNvPicPr>
          <p:nvPr/>
        </p:nvPicPr>
        <p:blipFill>
          <a:blip r:embed="rId2">
            <a:extLst>
              <a:ext uri="{28A0092B-C50C-407E-A947-70E740481C1C}">
                <a14:useLocalDpi xmlns:a14="http://schemas.microsoft.com/office/drawing/2010/main" val="0"/>
              </a:ext>
            </a:extLst>
          </a:blip>
          <a:srcRect t="18742" b="18742"/>
          <a:stretch>
            <a:fillRect/>
          </a:stretch>
        </p:blipFill>
        <p:spPr>
          <a:xfrm>
            <a:off x="0" y="0"/>
            <a:ext cx="12188952" cy="6858000"/>
          </a:xfrm>
          <a:prstGeom prst="rect">
            <a:avLst/>
          </a:prstGeom>
        </p:spPr>
      </p:pic>
      <p:sp>
        <p:nvSpPr>
          <p:cNvPr id="3"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smtClean="0">
                <a:solidFill>
                  <a:schemeClr val="bg1"/>
                </a:solidFill>
              </a:rPr>
              <a:t>III. New Testament Fulfillment: </a:t>
            </a:r>
            <a:endParaRPr lang="en-US" sz="7200" dirty="0">
              <a:solidFill>
                <a:schemeClr val="bg1"/>
              </a:solidFill>
            </a:endParaRPr>
          </a:p>
        </p:txBody>
      </p:sp>
      <p:cxnSp>
        <p:nvCxnSpPr>
          <p:cNvPr id="4" name="Straight Connector 3"/>
          <p:cNvCxnSpPr/>
          <p:nvPr/>
        </p:nvCxnSpPr>
        <p:spPr>
          <a:xfrm flipV="1">
            <a:off x="257277" y="116014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46731" y="1179195"/>
            <a:ext cx="11742221" cy="3539430"/>
          </a:xfrm>
          <a:prstGeom prst="rect">
            <a:avLst/>
          </a:prstGeom>
          <a:noFill/>
        </p:spPr>
        <p:txBody>
          <a:bodyPr wrap="square" rtlCol="0">
            <a:spAutoFit/>
          </a:bodyPr>
          <a:lstStyle/>
          <a:p>
            <a:pPr marL="342900" indent="-342900">
              <a:buAutoNum type="arabicPeriod"/>
            </a:pPr>
            <a:r>
              <a:rPr lang="en-US" sz="2800" dirty="0" smtClean="0">
                <a:solidFill>
                  <a:schemeClr val="bg1"/>
                </a:solidFill>
              </a:rPr>
              <a:t>Jesus </a:t>
            </a:r>
            <a:r>
              <a:rPr lang="en-US" sz="2800" dirty="0">
                <a:solidFill>
                  <a:schemeClr val="bg1"/>
                </a:solidFill>
              </a:rPr>
              <a:t>as the true </a:t>
            </a:r>
            <a:r>
              <a:rPr lang="en-US" sz="2800" dirty="0" smtClean="0">
                <a:solidFill>
                  <a:schemeClr val="bg1"/>
                </a:solidFill>
              </a:rPr>
              <a:t>Israel</a:t>
            </a:r>
          </a:p>
          <a:p>
            <a:pPr marL="342900" indent="-342900">
              <a:buAutoNum type="arabicPeriod"/>
            </a:pPr>
            <a:r>
              <a:rPr lang="en-US" sz="2800" dirty="0" smtClean="0">
                <a:solidFill>
                  <a:schemeClr val="bg1"/>
                </a:solidFill>
              </a:rPr>
              <a:t>Jesus </a:t>
            </a:r>
            <a:r>
              <a:rPr lang="en-US" sz="2800" dirty="0">
                <a:solidFill>
                  <a:schemeClr val="bg1"/>
                </a:solidFill>
              </a:rPr>
              <a:t>as the King who is the true Son of </a:t>
            </a:r>
            <a:r>
              <a:rPr lang="en-US" sz="2800" dirty="0" smtClean="0">
                <a:solidFill>
                  <a:schemeClr val="bg1"/>
                </a:solidFill>
              </a:rPr>
              <a:t>God</a:t>
            </a:r>
          </a:p>
          <a:p>
            <a:pPr marL="914400" lvl="1" indent="-457200">
              <a:buAutoNum type="alphaLcPeriod"/>
            </a:pPr>
            <a:r>
              <a:rPr lang="en-US" sz="2400" dirty="0" smtClean="0">
                <a:solidFill>
                  <a:schemeClr val="bg1"/>
                </a:solidFill>
              </a:rPr>
              <a:t>Psalm </a:t>
            </a:r>
            <a:r>
              <a:rPr lang="en-US" sz="2400" dirty="0">
                <a:solidFill>
                  <a:schemeClr val="bg1"/>
                </a:solidFill>
              </a:rPr>
              <a:t>2: Jesus is the Messianic </a:t>
            </a:r>
            <a:r>
              <a:rPr lang="en-US" sz="2400" dirty="0" smtClean="0">
                <a:solidFill>
                  <a:schemeClr val="bg1"/>
                </a:solidFill>
              </a:rPr>
              <a:t>King</a:t>
            </a:r>
          </a:p>
          <a:p>
            <a:pPr marL="1371600" lvl="2" indent="-457200">
              <a:buAutoNum type="arabicPeriod"/>
            </a:pPr>
            <a:r>
              <a:rPr lang="en-US" sz="2400" dirty="0" smtClean="0">
                <a:solidFill>
                  <a:schemeClr val="bg1"/>
                </a:solidFill>
              </a:rPr>
              <a:t>Acts 13:33</a:t>
            </a:r>
          </a:p>
          <a:p>
            <a:pPr marL="1371600" lvl="2" indent="-457200">
              <a:buAutoNum type="arabicPeriod"/>
            </a:pPr>
            <a:r>
              <a:rPr lang="en-US" sz="2400" dirty="0" smtClean="0">
                <a:solidFill>
                  <a:schemeClr val="bg1"/>
                </a:solidFill>
              </a:rPr>
              <a:t>Hebrews </a:t>
            </a:r>
            <a:r>
              <a:rPr lang="en-US" sz="2400" dirty="0">
                <a:solidFill>
                  <a:schemeClr val="bg1"/>
                </a:solidFill>
              </a:rPr>
              <a:t>1:5 (connects to 2 Sam </a:t>
            </a:r>
            <a:r>
              <a:rPr lang="en-US" sz="2400" dirty="0" smtClean="0">
                <a:solidFill>
                  <a:schemeClr val="bg1"/>
                </a:solidFill>
              </a:rPr>
              <a:t>7:17)</a:t>
            </a:r>
          </a:p>
          <a:p>
            <a:pPr marL="1371600" lvl="2" indent="-457200">
              <a:buAutoNum type="arabicPeriod"/>
            </a:pPr>
            <a:r>
              <a:rPr lang="en-US" sz="2400" dirty="0" smtClean="0">
                <a:solidFill>
                  <a:schemeClr val="bg1"/>
                </a:solidFill>
              </a:rPr>
              <a:t>Hebrew 5:5</a:t>
            </a:r>
          </a:p>
          <a:p>
            <a:pPr marL="1371600" lvl="2" indent="-457200">
              <a:buAutoNum type="arabicPeriod"/>
            </a:pPr>
            <a:r>
              <a:rPr lang="en-US" sz="2400" dirty="0" smtClean="0">
                <a:solidFill>
                  <a:schemeClr val="bg1"/>
                </a:solidFill>
              </a:rPr>
              <a:t>Rom </a:t>
            </a:r>
            <a:r>
              <a:rPr lang="en-US" sz="2400" dirty="0">
                <a:solidFill>
                  <a:schemeClr val="bg1"/>
                </a:solidFill>
              </a:rPr>
              <a:t>1:4: resurrection is Christ’s coronation as the true Messiah </a:t>
            </a:r>
            <a:r>
              <a:rPr lang="en-US" sz="2400" dirty="0" smtClean="0">
                <a:solidFill>
                  <a:schemeClr val="bg1"/>
                </a:solidFill>
              </a:rPr>
              <a:t>King</a:t>
            </a:r>
          </a:p>
          <a:p>
            <a:pPr lvl="2"/>
            <a:endParaRPr lang="en-US" sz="2400" dirty="0">
              <a:solidFill>
                <a:schemeClr val="bg1"/>
              </a:solidFill>
            </a:endParaRPr>
          </a:p>
          <a:p>
            <a:pPr marL="342900" indent="-342900">
              <a:buAutoNum type="arabicPeriod"/>
            </a:pPr>
            <a:endParaRPr lang="en-US" sz="2400" dirty="0">
              <a:solidFill>
                <a:schemeClr val="bg1"/>
              </a:solidFill>
            </a:endParaRPr>
          </a:p>
        </p:txBody>
      </p:sp>
    </p:spTree>
    <p:extLst>
      <p:ext uri="{BB962C8B-B14F-4D97-AF65-F5344CB8AC3E}">
        <p14:creationId xmlns:p14="http://schemas.microsoft.com/office/powerpoint/2010/main" val="15604735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222132" y="876568"/>
            <a:ext cx="7720359" cy="5632311"/>
          </a:xfrm>
          <a:prstGeom prst="rect">
            <a:avLst/>
          </a:prstGeom>
        </p:spPr>
        <p:txBody>
          <a:bodyPr wrap="square">
            <a:spAutoFit/>
          </a:bodyPr>
          <a:lstStyle/>
          <a:p>
            <a:pPr algn="ctr"/>
            <a:r>
              <a:rPr lang="en-US" sz="4000" dirty="0">
                <a:solidFill>
                  <a:prstClr val="white"/>
                </a:solidFill>
                <a:latin typeface="Book Antiqua" panose="02040602050305030304" pitchFamily="18" charset="0"/>
              </a:rPr>
              <a:t>	For to which of the angels did God ever say,	“You are my Son,		today I have begotten you”?	</a:t>
            </a:r>
            <a:endParaRPr lang="en-US" sz="4000" dirty="0" smtClean="0">
              <a:solidFill>
                <a:prstClr val="white"/>
              </a:solidFill>
              <a:latin typeface="Book Antiqua" panose="02040602050305030304" pitchFamily="18" charset="0"/>
            </a:endParaRPr>
          </a:p>
          <a:p>
            <a:pPr algn="ctr"/>
            <a:endParaRPr lang="en-US" sz="4000" dirty="0">
              <a:solidFill>
                <a:prstClr val="white"/>
              </a:solidFill>
              <a:latin typeface="Book Antiqua" panose="02040602050305030304" pitchFamily="18" charset="0"/>
            </a:endParaRPr>
          </a:p>
          <a:p>
            <a:pPr algn="ctr"/>
            <a:r>
              <a:rPr lang="en-US" sz="4000" dirty="0" smtClean="0">
                <a:solidFill>
                  <a:prstClr val="white"/>
                </a:solidFill>
                <a:latin typeface="Book Antiqua" panose="02040602050305030304" pitchFamily="18" charset="0"/>
              </a:rPr>
              <a:t>Or </a:t>
            </a:r>
            <a:r>
              <a:rPr lang="en-US" sz="4000" dirty="0">
                <a:solidFill>
                  <a:prstClr val="white"/>
                </a:solidFill>
                <a:latin typeface="Book Antiqua" panose="02040602050305030304" pitchFamily="18" charset="0"/>
              </a:rPr>
              <a:t>again,	“I will be to him a </a:t>
            </a:r>
            <a:r>
              <a:rPr lang="en-US" sz="4000" dirty="0" smtClean="0">
                <a:solidFill>
                  <a:prstClr val="white"/>
                </a:solidFill>
                <a:latin typeface="Book Antiqua" panose="02040602050305030304" pitchFamily="18" charset="0"/>
              </a:rPr>
              <a:t>father, and </a:t>
            </a:r>
            <a:r>
              <a:rPr lang="en-US" sz="4000" dirty="0">
                <a:solidFill>
                  <a:prstClr val="white"/>
                </a:solidFill>
                <a:latin typeface="Book Antiqua" panose="02040602050305030304" pitchFamily="18" charset="0"/>
              </a:rPr>
              <a:t>he shall be to me a son</a:t>
            </a:r>
            <a:r>
              <a:rPr lang="en-US" sz="4000" dirty="0" smtClean="0">
                <a:solidFill>
                  <a:prstClr val="white"/>
                </a:solidFill>
                <a:latin typeface="Book Antiqua" panose="02040602050305030304" pitchFamily="18" charset="0"/>
              </a:rPr>
              <a:t>”?</a:t>
            </a:r>
          </a:p>
          <a:p>
            <a:pPr algn="ctr"/>
            <a:endParaRPr lang="en-US" sz="4000" dirty="0">
              <a:solidFill>
                <a:prstClr val="white"/>
              </a:solidFill>
              <a:latin typeface="Book Antiqua" panose="02040602050305030304" pitchFamily="18" charset="0"/>
            </a:endParaRPr>
          </a:p>
          <a:p>
            <a:pPr algn="ctr"/>
            <a:r>
              <a:rPr lang="en-US" sz="4000" dirty="0" smtClean="0">
                <a:solidFill>
                  <a:prstClr val="white"/>
                </a:solidFill>
                <a:latin typeface="Book Antiqua" panose="02040602050305030304" pitchFamily="18" charset="0"/>
              </a:rPr>
              <a:t>(</a:t>
            </a:r>
            <a:r>
              <a:rPr lang="en-US" sz="4000" dirty="0">
                <a:solidFill>
                  <a:prstClr val="white"/>
                </a:solidFill>
                <a:latin typeface="Book Antiqua" panose="02040602050305030304" pitchFamily="18" charset="0"/>
              </a:rPr>
              <a:t>Hebrews 1:5 ESV)</a:t>
            </a:r>
          </a:p>
        </p:txBody>
      </p:sp>
    </p:spTree>
    <p:extLst>
      <p:ext uri="{BB962C8B-B14F-4D97-AF65-F5344CB8AC3E}">
        <p14:creationId xmlns:p14="http://schemas.microsoft.com/office/powerpoint/2010/main" val="145351888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p:cNvPicPr>
            <a:picLocks noChangeAspect="1"/>
          </p:cNvPicPr>
          <p:nvPr/>
        </p:nvPicPr>
        <p:blipFill>
          <a:blip r:embed="rId2">
            <a:extLst>
              <a:ext uri="{28A0092B-C50C-407E-A947-70E740481C1C}">
                <a14:useLocalDpi xmlns:a14="http://schemas.microsoft.com/office/drawing/2010/main" val="0"/>
              </a:ext>
            </a:extLst>
          </a:blip>
          <a:srcRect t="18742" b="18742"/>
          <a:stretch>
            <a:fillRect/>
          </a:stretch>
        </p:blipFill>
        <p:spPr>
          <a:xfrm>
            <a:off x="0" y="0"/>
            <a:ext cx="12188952" cy="6858000"/>
          </a:xfrm>
          <a:prstGeom prst="rect">
            <a:avLst/>
          </a:prstGeom>
        </p:spPr>
      </p:pic>
      <p:sp>
        <p:nvSpPr>
          <p:cNvPr id="3"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smtClean="0">
                <a:solidFill>
                  <a:schemeClr val="bg1"/>
                </a:solidFill>
              </a:rPr>
              <a:t>III. New Testament Fulfillment: </a:t>
            </a:r>
            <a:endParaRPr lang="en-US" sz="7200" dirty="0">
              <a:solidFill>
                <a:schemeClr val="bg1"/>
              </a:solidFill>
            </a:endParaRPr>
          </a:p>
        </p:txBody>
      </p:sp>
      <p:cxnSp>
        <p:nvCxnSpPr>
          <p:cNvPr id="4" name="Straight Connector 3"/>
          <p:cNvCxnSpPr/>
          <p:nvPr/>
        </p:nvCxnSpPr>
        <p:spPr>
          <a:xfrm flipV="1">
            <a:off x="257277" y="116014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46731" y="1179195"/>
            <a:ext cx="11742221" cy="3539430"/>
          </a:xfrm>
          <a:prstGeom prst="rect">
            <a:avLst/>
          </a:prstGeom>
          <a:noFill/>
        </p:spPr>
        <p:txBody>
          <a:bodyPr wrap="square" rtlCol="0">
            <a:spAutoFit/>
          </a:bodyPr>
          <a:lstStyle/>
          <a:p>
            <a:pPr marL="342900" indent="-342900">
              <a:buAutoNum type="arabicPeriod"/>
            </a:pPr>
            <a:r>
              <a:rPr lang="en-US" sz="2800" dirty="0" smtClean="0">
                <a:solidFill>
                  <a:schemeClr val="bg1"/>
                </a:solidFill>
              </a:rPr>
              <a:t>Jesus </a:t>
            </a:r>
            <a:r>
              <a:rPr lang="en-US" sz="2800" dirty="0">
                <a:solidFill>
                  <a:schemeClr val="bg1"/>
                </a:solidFill>
              </a:rPr>
              <a:t>as the true </a:t>
            </a:r>
            <a:r>
              <a:rPr lang="en-US" sz="2800" dirty="0" smtClean="0">
                <a:solidFill>
                  <a:schemeClr val="bg1"/>
                </a:solidFill>
              </a:rPr>
              <a:t>Israel</a:t>
            </a:r>
          </a:p>
          <a:p>
            <a:pPr marL="342900" indent="-342900">
              <a:buAutoNum type="arabicPeriod"/>
            </a:pPr>
            <a:r>
              <a:rPr lang="en-US" sz="2800" dirty="0" smtClean="0">
                <a:solidFill>
                  <a:schemeClr val="bg1"/>
                </a:solidFill>
              </a:rPr>
              <a:t>Jesus </a:t>
            </a:r>
            <a:r>
              <a:rPr lang="en-US" sz="2800" dirty="0">
                <a:solidFill>
                  <a:schemeClr val="bg1"/>
                </a:solidFill>
              </a:rPr>
              <a:t>as the King who is the true Son of </a:t>
            </a:r>
            <a:r>
              <a:rPr lang="en-US" sz="2800" dirty="0" smtClean="0">
                <a:solidFill>
                  <a:schemeClr val="bg1"/>
                </a:solidFill>
              </a:rPr>
              <a:t>God</a:t>
            </a:r>
          </a:p>
          <a:p>
            <a:pPr marL="914400" lvl="1" indent="-457200">
              <a:buAutoNum type="alphaLcPeriod"/>
            </a:pPr>
            <a:r>
              <a:rPr lang="en-US" sz="2400" dirty="0" smtClean="0">
                <a:solidFill>
                  <a:schemeClr val="bg1"/>
                </a:solidFill>
              </a:rPr>
              <a:t>Psalm </a:t>
            </a:r>
            <a:r>
              <a:rPr lang="en-US" sz="2400" dirty="0">
                <a:solidFill>
                  <a:schemeClr val="bg1"/>
                </a:solidFill>
              </a:rPr>
              <a:t>2: Jesus is the Messianic </a:t>
            </a:r>
            <a:r>
              <a:rPr lang="en-US" sz="2400" dirty="0" smtClean="0">
                <a:solidFill>
                  <a:schemeClr val="bg1"/>
                </a:solidFill>
              </a:rPr>
              <a:t>King</a:t>
            </a:r>
          </a:p>
          <a:p>
            <a:pPr marL="1371600" lvl="2" indent="-457200">
              <a:buAutoNum type="arabicPeriod"/>
            </a:pPr>
            <a:r>
              <a:rPr lang="en-US" sz="2400" dirty="0" smtClean="0">
                <a:solidFill>
                  <a:schemeClr val="bg1"/>
                </a:solidFill>
              </a:rPr>
              <a:t>Acts 13:33</a:t>
            </a:r>
          </a:p>
          <a:p>
            <a:pPr marL="1371600" lvl="2" indent="-457200">
              <a:buAutoNum type="arabicPeriod"/>
            </a:pPr>
            <a:r>
              <a:rPr lang="en-US" sz="2400" dirty="0" smtClean="0">
                <a:solidFill>
                  <a:schemeClr val="bg1"/>
                </a:solidFill>
              </a:rPr>
              <a:t>Hebrews </a:t>
            </a:r>
            <a:r>
              <a:rPr lang="en-US" sz="2400" dirty="0">
                <a:solidFill>
                  <a:schemeClr val="bg1"/>
                </a:solidFill>
              </a:rPr>
              <a:t>1:5 (connects to 2 Sam </a:t>
            </a:r>
            <a:r>
              <a:rPr lang="en-US" sz="2400" dirty="0" smtClean="0">
                <a:solidFill>
                  <a:schemeClr val="bg1"/>
                </a:solidFill>
              </a:rPr>
              <a:t>7:17)</a:t>
            </a:r>
          </a:p>
          <a:p>
            <a:pPr marL="1371600" lvl="2" indent="-457200">
              <a:buAutoNum type="arabicPeriod"/>
            </a:pPr>
            <a:r>
              <a:rPr lang="en-US" sz="2400" dirty="0" smtClean="0">
                <a:solidFill>
                  <a:schemeClr val="bg1"/>
                </a:solidFill>
              </a:rPr>
              <a:t>Hebrew 5:5</a:t>
            </a:r>
          </a:p>
          <a:p>
            <a:pPr marL="1371600" lvl="2" indent="-457200">
              <a:buAutoNum type="arabicPeriod"/>
            </a:pPr>
            <a:r>
              <a:rPr lang="en-US" sz="2400" dirty="0" smtClean="0">
                <a:solidFill>
                  <a:schemeClr val="bg1"/>
                </a:solidFill>
              </a:rPr>
              <a:t>Rom </a:t>
            </a:r>
            <a:r>
              <a:rPr lang="en-US" sz="2400" dirty="0">
                <a:solidFill>
                  <a:schemeClr val="bg1"/>
                </a:solidFill>
              </a:rPr>
              <a:t>1:4: resurrection is Christ’s coronation as the true Messiah </a:t>
            </a:r>
            <a:r>
              <a:rPr lang="en-US" sz="2400" dirty="0" smtClean="0">
                <a:solidFill>
                  <a:schemeClr val="bg1"/>
                </a:solidFill>
              </a:rPr>
              <a:t>King</a:t>
            </a:r>
          </a:p>
          <a:p>
            <a:pPr marL="914400" lvl="1" indent="-457200">
              <a:buAutoNum type="alphaLcPeriod"/>
            </a:pPr>
            <a:r>
              <a:rPr lang="en-US" sz="2400" dirty="0" smtClean="0">
                <a:solidFill>
                  <a:schemeClr val="bg1"/>
                </a:solidFill>
              </a:rPr>
              <a:t>The </a:t>
            </a:r>
            <a:r>
              <a:rPr lang="en-US" sz="2400" dirty="0">
                <a:solidFill>
                  <a:schemeClr val="bg1"/>
                </a:solidFill>
              </a:rPr>
              <a:t>Son of God is the one who reigns on David’s Throne </a:t>
            </a:r>
          </a:p>
          <a:p>
            <a:pPr marL="342900" indent="-342900">
              <a:buAutoNum type="arabicPeriod"/>
            </a:pPr>
            <a:endParaRPr lang="en-US" sz="2400" dirty="0">
              <a:solidFill>
                <a:schemeClr val="bg1"/>
              </a:solidFill>
            </a:endParaRPr>
          </a:p>
        </p:txBody>
      </p:sp>
    </p:spTree>
    <p:extLst>
      <p:ext uri="{BB962C8B-B14F-4D97-AF65-F5344CB8AC3E}">
        <p14:creationId xmlns:p14="http://schemas.microsoft.com/office/powerpoint/2010/main" val="15683553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p:cNvPicPr>
            <a:picLocks noChangeAspect="1"/>
          </p:cNvPicPr>
          <p:nvPr/>
        </p:nvPicPr>
        <p:blipFill>
          <a:blip r:embed="rId2">
            <a:extLst>
              <a:ext uri="{28A0092B-C50C-407E-A947-70E740481C1C}">
                <a14:useLocalDpi xmlns:a14="http://schemas.microsoft.com/office/drawing/2010/main" val="0"/>
              </a:ext>
            </a:extLst>
          </a:blip>
          <a:srcRect t="18742" b="18742"/>
          <a:stretch>
            <a:fillRect/>
          </a:stretch>
        </p:blipFill>
        <p:spPr>
          <a:xfrm>
            <a:off x="0" y="0"/>
            <a:ext cx="12188952" cy="6858000"/>
          </a:xfrm>
          <a:prstGeom prst="rect">
            <a:avLst/>
          </a:prstGeom>
        </p:spPr>
      </p:pic>
      <p:sp>
        <p:nvSpPr>
          <p:cNvPr id="3"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smtClean="0">
                <a:solidFill>
                  <a:schemeClr val="bg1"/>
                </a:solidFill>
              </a:rPr>
              <a:t>III. New Testament Fulfillment: </a:t>
            </a:r>
            <a:endParaRPr lang="en-US" sz="7200" dirty="0">
              <a:solidFill>
                <a:schemeClr val="bg1"/>
              </a:solidFill>
            </a:endParaRPr>
          </a:p>
        </p:txBody>
      </p:sp>
      <p:cxnSp>
        <p:nvCxnSpPr>
          <p:cNvPr id="4" name="Straight Connector 3"/>
          <p:cNvCxnSpPr/>
          <p:nvPr/>
        </p:nvCxnSpPr>
        <p:spPr>
          <a:xfrm flipV="1">
            <a:off x="257277" y="116014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46731" y="1179195"/>
            <a:ext cx="11742221" cy="4647426"/>
          </a:xfrm>
          <a:prstGeom prst="rect">
            <a:avLst/>
          </a:prstGeom>
          <a:noFill/>
        </p:spPr>
        <p:txBody>
          <a:bodyPr wrap="square" rtlCol="0">
            <a:spAutoFit/>
          </a:bodyPr>
          <a:lstStyle/>
          <a:p>
            <a:pPr marL="342900" indent="-342900">
              <a:buAutoNum type="arabicPeriod"/>
            </a:pPr>
            <a:r>
              <a:rPr lang="en-US" sz="2800" dirty="0" smtClean="0">
                <a:solidFill>
                  <a:schemeClr val="bg1"/>
                </a:solidFill>
              </a:rPr>
              <a:t>Jesus </a:t>
            </a:r>
            <a:r>
              <a:rPr lang="en-US" sz="2800" dirty="0">
                <a:solidFill>
                  <a:schemeClr val="bg1"/>
                </a:solidFill>
              </a:rPr>
              <a:t>as the true </a:t>
            </a:r>
            <a:r>
              <a:rPr lang="en-US" sz="2800" dirty="0" smtClean="0">
                <a:solidFill>
                  <a:schemeClr val="bg1"/>
                </a:solidFill>
              </a:rPr>
              <a:t>Israel</a:t>
            </a:r>
          </a:p>
          <a:p>
            <a:pPr marL="342900" indent="-342900">
              <a:buAutoNum type="arabicPeriod"/>
            </a:pPr>
            <a:r>
              <a:rPr lang="en-US" sz="2800" dirty="0" smtClean="0">
                <a:solidFill>
                  <a:schemeClr val="bg1"/>
                </a:solidFill>
              </a:rPr>
              <a:t>Jesus </a:t>
            </a:r>
            <a:r>
              <a:rPr lang="en-US" sz="2800" dirty="0">
                <a:solidFill>
                  <a:schemeClr val="bg1"/>
                </a:solidFill>
              </a:rPr>
              <a:t>as the King who is the true Son of </a:t>
            </a:r>
            <a:r>
              <a:rPr lang="en-US" sz="2800" dirty="0" smtClean="0">
                <a:solidFill>
                  <a:schemeClr val="bg1"/>
                </a:solidFill>
              </a:rPr>
              <a:t>God</a:t>
            </a:r>
          </a:p>
          <a:p>
            <a:pPr marL="914400" lvl="1" indent="-457200">
              <a:buAutoNum type="alphaLcPeriod"/>
            </a:pPr>
            <a:r>
              <a:rPr lang="en-US" sz="2400" dirty="0" smtClean="0">
                <a:solidFill>
                  <a:schemeClr val="bg1"/>
                </a:solidFill>
              </a:rPr>
              <a:t>Psalm </a:t>
            </a:r>
            <a:r>
              <a:rPr lang="en-US" sz="2400" dirty="0">
                <a:solidFill>
                  <a:schemeClr val="bg1"/>
                </a:solidFill>
              </a:rPr>
              <a:t>2: Jesus is the Messianic </a:t>
            </a:r>
            <a:r>
              <a:rPr lang="en-US" sz="2400" dirty="0" smtClean="0">
                <a:solidFill>
                  <a:schemeClr val="bg1"/>
                </a:solidFill>
              </a:rPr>
              <a:t>King</a:t>
            </a:r>
          </a:p>
          <a:p>
            <a:pPr marL="1371600" lvl="2" indent="-457200">
              <a:buAutoNum type="arabicPeriod"/>
            </a:pPr>
            <a:r>
              <a:rPr lang="en-US" sz="2400" dirty="0" smtClean="0">
                <a:solidFill>
                  <a:schemeClr val="bg1"/>
                </a:solidFill>
              </a:rPr>
              <a:t>Acts 13:33</a:t>
            </a:r>
          </a:p>
          <a:p>
            <a:pPr marL="1371600" lvl="2" indent="-457200">
              <a:buAutoNum type="arabicPeriod"/>
            </a:pPr>
            <a:r>
              <a:rPr lang="en-US" sz="2400" dirty="0" smtClean="0">
                <a:solidFill>
                  <a:schemeClr val="bg1"/>
                </a:solidFill>
              </a:rPr>
              <a:t>Hebrews </a:t>
            </a:r>
            <a:r>
              <a:rPr lang="en-US" sz="2400" dirty="0">
                <a:solidFill>
                  <a:schemeClr val="bg1"/>
                </a:solidFill>
              </a:rPr>
              <a:t>1:5 (connects to 2 Sam </a:t>
            </a:r>
            <a:r>
              <a:rPr lang="en-US" sz="2400" dirty="0" smtClean="0">
                <a:solidFill>
                  <a:schemeClr val="bg1"/>
                </a:solidFill>
              </a:rPr>
              <a:t>7:17)</a:t>
            </a:r>
          </a:p>
          <a:p>
            <a:pPr marL="1371600" lvl="2" indent="-457200">
              <a:buAutoNum type="arabicPeriod"/>
            </a:pPr>
            <a:r>
              <a:rPr lang="en-US" sz="2400" dirty="0" smtClean="0">
                <a:solidFill>
                  <a:schemeClr val="bg1"/>
                </a:solidFill>
              </a:rPr>
              <a:t>Hebrew 5:5</a:t>
            </a:r>
          </a:p>
          <a:p>
            <a:pPr marL="1371600" lvl="2" indent="-457200">
              <a:buAutoNum type="arabicPeriod"/>
            </a:pPr>
            <a:r>
              <a:rPr lang="en-US" sz="2400" dirty="0" smtClean="0">
                <a:solidFill>
                  <a:schemeClr val="bg1"/>
                </a:solidFill>
              </a:rPr>
              <a:t>Rom </a:t>
            </a:r>
            <a:r>
              <a:rPr lang="en-US" sz="2400" dirty="0">
                <a:solidFill>
                  <a:schemeClr val="bg1"/>
                </a:solidFill>
              </a:rPr>
              <a:t>1:4: resurrection is Christ’s coronation as the true Messiah </a:t>
            </a:r>
            <a:r>
              <a:rPr lang="en-US" sz="2400" dirty="0" smtClean="0">
                <a:solidFill>
                  <a:schemeClr val="bg1"/>
                </a:solidFill>
              </a:rPr>
              <a:t>King</a:t>
            </a:r>
          </a:p>
          <a:p>
            <a:pPr marL="914400" lvl="1" indent="-457200">
              <a:buAutoNum type="alphaLcPeriod"/>
            </a:pPr>
            <a:r>
              <a:rPr lang="en-US" sz="2400" dirty="0" smtClean="0">
                <a:solidFill>
                  <a:schemeClr val="bg1"/>
                </a:solidFill>
              </a:rPr>
              <a:t>The </a:t>
            </a:r>
            <a:r>
              <a:rPr lang="en-US" sz="2400" dirty="0">
                <a:solidFill>
                  <a:schemeClr val="bg1"/>
                </a:solidFill>
              </a:rPr>
              <a:t>Son of God is the one who reigns on David’s </a:t>
            </a:r>
            <a:r>
              <a:rPr lang="en-US" sz="2400" dirty="0" smtClean="0">
                <a:solidFill>
                  <a:schemeClr val="bg1"/>
                </a:solidFill>
              </a:rPr>
              <a:t>Throne</a:t>
            </a:r>
          </a:p>
          <a:p>
            <a:pPr lvl="2"/>
            <a:r>
              <a:rPr lang="en-US" sz="2400" dirty="0" smtClean="0">
                <a:solidFill>
                  <a:schemeClr val="bg1"/>
                </a:solidFill>
              </a:rPr>
              <a:t>	He will be great and will be called the Son of the Most High. And the Lord God will 	give to him the throne of his father David (Luke 1:32 ESV)</a:t>
            </a:r>
          </a:p>
          <a:p>
            <a:pPr marL="1371600" lvl="2" indent="-457200">
              <a:buAutoNum type="arabicPeriod"/>
            </a:pPr>
            <a:endParaRPr lang="en-US" sz="2400" dirty="0">
              <a:solidFill>
                <a:schemeClr val="bg1"/>
              </a:solidFill>
            </a:endParaRPr>
          </a:p>
          <a:p>
            <a:pPr marL="342900" indent="-342900">
              <a:buAutoNum type="arabicPeriod"/>
            </a:pPr>
            <a:endParaRPr lang="en-US" sz="2400" dirty="0">
              <a:solidFill>
                <a:schemeClr val="bg1"/>
              </a:solidFill>
            </a:endParaRPr>
          </a:p>
        </p:txBody>
      </p:sp>
    </p:spTree>
    <p:extLst>
      <p:ext uri="{BB962C8B-B14F-4D97-AF65-F5344CB8AC3E}">
        <p14:creationId xmlns:p14="http://schemas.microsoft.com/office/powerpoint/2010/main" val="4184027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p:cNvPicPr>
            <a:picLocks noChangeAspect="1"/>
          </p:cNvPicPr>
          <p:nvPr/>
        </p:nvPicPr>
        <p:blipFill>
          <a:blip r:embed="rId2">
            <a:extLst>
              <a:ext uri="{28A0092B-C50C-407E-A947-70E740481C1C}">
                <a14:useLocalDpi xmlns:a14="http://schemas.microsoft.com/office/drawing/2010/main" val="0"/>
              </a:ext>
            </a:extLst>
          </a:blip>
          <a:srcRect t="18742" b="18742"/>
          <a:stretch>
            <a:fillRect/>
          </a:stretch>
        </p:blipFill>
        <p:spPr>
          <a:xfrm>
            <a:off x="0" y="0"/>
            <a:ext cx="12188952" cy="6858000"/>
          </a:xfrm>
          <a:prstGeom prst="rect">
            <a:avLst/>
          </a:prstGeom>
        </p:spPr>
      </p:pic>
      <p:sp>
        <p:nvSpPr>
          <p:cNvPr id="3"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smtClean="0">
                <a:solidFill>
                  <a:schemeClr val="bg1"/>
                </a:solidFill>
              </a:rPr>
              <a:t>III. New Testament Fulfillment: </a:t>
            </a:r>
            <a:endParaRPr lang="en-US" sz="7200" dirty="0">
              <a:solidFill>
                <a:schemeClr val="bg1"/>
              </a:solidFill>
            </a:endParaRPr>
          </a:p>
        </p:txBody>
      </p:sp>
      <p:cxnSp>
        <p:nvCxnSpPr>
          <p:cNvPr id="4" name="Straight Connector 3"/>
          <p:cNvCxnSpPr/>
          <p:nvPr/>
        </p:nvCxnSpPr>
        <p:spPr>
          <a:xfrm flipV="1">
            <a:off x="257277" y="116014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46731" y="1179195"/>
            <a:ext cx="11742221" cy="2185214"/>
          </a:xfrm>
          <a:prstGeom prst="rect">
            <a:avLst/>
          </a:prstGeom>
          <a:noFill/>
        </p:spPr>
        <p:txBody>
          <a:bodyPr wrap="square" rtlCol="0">
            <a:spAutoFit/>
          </a:bodyPr>
          <a:lstStyle/>
          <a:p>
            <a:pPr marL="342900" indent="-342900">
              <a:buAutoNum type="arabicPeriod"/>
            </a:pPr>
            <a:r>
              <a:rPr lang="en-US" sz="2800" dirty="0" smtClean="0">
                <a:solidFill>
                  <a:schemeClr val="bg1"/>
                </a:solidFill>
              </a:rPr>
              <a:t>Jesus </a:t>
            </a:r>
            <a:r>
              <a:rPr lang="en-US" sz="2800" dirty="0">
                <a:solidFill>
                  <a:schemeClr val="bg1"/>
                </a:solidFill>
              </a:rPr>
              <a:t>as the true </a:t>
            </a:r>
            <a:r>
              <a:rPr lang="en-US" sz="2800" dirty="0" smtClean="0">
                <a:solidFill>
                  <a:schemeClr val="bg1"/>
                </a:solidFill>
              </a:rPr>
              <a:t>Israel</a:t>
            </a:r>
          </a:p>
          <a:p>
            <a:pPr marL="342900" indent="-342900">
              <a:buAutoNum type="arabicPeriod"/>
            </a:pPr>
            <a:r>
              <a:rPr lang="en-US" sz="2800" dirty="0" smtClean="0">
                <a:solidFill>
                  <a:schemeClr val="bg1"/>
                </a:solidFill>
              </a:rPr>
              <a:t>Jesus </a:t>
            </a:r>
            <a:r>
              <a:rPr lang="en-US" sz="2800" dirty="0">
                <a:solidFill>
                  <a:schemeClr val="bg1"/>
                </a:solidFill>
              </a:rPr>
              <a:t>as the King who is the true Son of </a:t>
            </a:r>
            <a:r>
              <a:rPr lang="en-US" sz="2800" dirty="0" smtClean="0">
                <a:solidFill>
                  <a:schemeClr val="bg1"/>
                </a:solidFill>
              </a:rPr>
              <a:t>God</a:t>
            </a:r>
          </a:p>
          <a:p>
            <a:pPr marL="342900" indent="-342900">
              <a:buAutoNum type="arabicPeriod"/>
            </a:pPr>
            <a:r>
              <a:rPr lang="en-US" sz="2800" dirty="0" smtClean="0">
                <a:solidFill>
                  <a:schemeClr val="bg1"/>
                </a:solidFill>
              </a:rPr>
              <a:t>New </a:t>
            </a:r>
            <a:r>
              <a:rPr lang="en-US" sz="2800" dirty="0">
                <a:solidFill>
                  <a:schemeClr val="bg1"/>
                </a:solidFill>
              </a:rPr>
              <a:t>Testament Assimilation of the Son of God Promise and the Messianic Hope: </a:t>
            </a:r>
          </a:p>
          <a:p>
            <a:pPr marL="342900" indent="-342900">
              <a:buAutoNum type="arabicPeriod"/>
            </a:pPr>
            <a:endParaRPr lang="en-US" sz="2400" dirty="0">
              <a:solidFill>
                <a:schemeClr val="bg1"/>
              </a:solidFill>
            </a:endParaRPr>
          </a:p>
        </p:txBody>
      </p:sp>
    </p:spTree>
    <p:extLst>
      <p:ext uri="{BB962C8B-B14F-4D97-AF65-F5344CB8AC3E}">
        <p14:creationId xmlns:p14="http://schemas.microsoft.com/office/powerpoint/2010/main" val="35767175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p:cNvPicPr>
            <a:picLocks noChangeAspect="1"/>
          </p:cNvPicPr>
          <p:nvPr/>
        </p:nvPicPr>
        <p:blipFill>
          <a:blip r:embed="rId2">
            <a:extLst>
              <a:ext uri="{28A0092B-C50C-407E-A947-70E740481C1C}">
                <a14:useLocalDpi xmlns:a14="http://schemas.microsoft.com/office/drawing/2010/main" val="0"/>
              </a:ext>
            </a:extLst>
          </a:blip>
          <a:srcRect t="18742" b="18742"/>
          <a:stretch>
            <a:fillRect/>
          </a:stretch>
        </p:blipFill>
        <p:spPr>
          <a:xfrm>
            <a:off x="0" y="0"/>
            <a:ext cx="12188952" cy="6858000"/>
          </a:xfrm>
          <a:prstGeom prst="rect">
            <a:avLst/>
          </a:prstGeom>
        </p:spPr>
      </p:pic>
      <p:sp>
        <p:nvSpPr>
          <p:cNvPr id="3"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smtClean="0">
                <a:solidFill>
                  <a:schemeClr val="bg1"/>
                </a:solidFill>
              </a:rPr>
              <a:t>III. New Testament Fulfillment: </a:t>
            </a:r>
            <a:endParaRPr lang="en-US" sz="7200" dirty="0">
              <a:solidFill>
                <a:schemeClr val="bg1"/>
              </a:solidFill>
            </a:endParaRPr>
          </a:p>
        </p:txBody>
      </p:sp>
      <p:cxnSp>
        <p:nvCxnSpPr>
          <p:cNvPr id="4" name="Straight Connector 3"/>
          <p:cNvCxnSpPr/>
          <p:nvPr/>
        </p:nvCxnSpPr>
        <p:spPr>
          <a:xfrm flipV="1">
            <a:off x="257277" y="116014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46731" y="1179195"/>
            <a:ext cx="11742221" cy="2923877"/>
          </a:xfrm>
          <a:prstGeom prst="rect">
            <a:avLst/>
          </a:prstGeom>
          <a:noFill/>
        </p:spPr>
        <p:txBody>
          <a:bodyPr wrap="square" rtlCol="0">
            <a:spAutoFit/>
          </a:bodyPr>
          <a:lstStyle/>
          <a:p>
            <a:pPr marL="342900" indent="-342900">
              <a:buAutoNum type="arabicPeriod"/>
            </a:pPr>
            <a:r>
              <a:rPr lang="en-US" sz="2800" dirty="0" smtClean="0">
                <a:solidFill>
                  <a:schemeClr val="bg1"/>
                </a:solidFill>
              </a:rPr>
              <a:t>Jesus </a:t>
            </a:r>
            <a:r>
              <a:rPr lang="en-US" sz="2800" dirty="0">
                <a:solidFill>
                  <a:schemeClr val="bg1"/>
                </a:solidFill>
              </a:rPr>
              <a:t>as the true </a:t>
            </a:r>
            <a:r>
              <a:rPr lang="en-US" sz="2800" dirty="0" smtClean="0">
                <a:solidFill>
                  <a:schemeClr val="bg1"/>
                </a:solidFill>
              </a:rPr>
              <a:t>Israel</a:t>
            </a:r>
          </a:p>
          <a:p>
            <a:pPr marL="342900" indent="-342900">
              <a:buAutoNum type="arabicPeriod"/>
            </a:pPr>
            <a:r>
              <a:rPr lang="en-US" sz="2800" dirty="0" smtClean="0">
                <a:solidFill>
                  <a:schemeClr val="bg1"/>
                </a:solidFill>
              </a:rPr>
              <a:t>Jesus </a:t>
            </a:r>
            <a:r>
              <a:rPr lang="en-US" sz="2800" dirty="0">
                <a:solidFill>
                  <a:schemeClr val="bg1"/>
                </a:solidFill>
              </a:rPr>
              <a:t>as the King who is the true Son of </a:t>
            </a:r>
            <a:r>
              <a:rPr lang="en-US" sz="2800" dirty="0" smtClean="0">
                <a:solidFill>
                  <a:schemeClr val="bg1"/>
                </a:solidFill>
              </a:rPr>
              <a:t>God</a:t>
            </a:r>
          </a:p>
          <a:p>
            <a:pPr marL="342900" indent="-342900">
              <a:buAutoNum type="arabicPeriod"/>
            </a:pPr>
            <a:r>
              <a:rPr lang="en-US" sz="2800" dirty="0" smtClean="0">
                <a:solidFill>
                  <a:schemeClr val="bg1"/>
                </a:solidFill>
              </a:rPr>
              <a:t>New </a:t>
            </a:r>
            <a:r>
              <a:rPr lang="en-US" sz="2800" dirty="0">
                <a:solidFill>
                  <a:schemeClr val="bg1"/>
                </a:solidFill>
              </a:rPr>
              <a:t>Testament Assimilation of the Son of God Promise and the Messianic Hope: </a:t>
            </a:r>
          </a:p>
          <a:p>
            <a:pPr marL="914400" lvl="1" indent="-457200">
              <a:buAutoNum type="alphaLcPeriod"/>
            </a:pPr>
            <a:r>
              <a:rPr lang="en-US" sz="2400" dirty="0" smtClean="0">
                <a:solidFill>
                  <a:schemeClr val="bg1"/>
                </a:solidFill>
              </a:rPr>
              <a:t>Jesus </a:t>
            </a:r>
            <a:r>
              <a:rPr lang="en-US" sz="2400" dirty="0">
                <a:solidFill>
                  <a:schemeClr val="bg1"/>
                </a:solidFill>
              </a:rPr>
              <a:t>fulfills the promise of the ideal Davidic </a:t>
            </a:r>
            <a:r>
              <a:rPr lang="en-US" sz="2400" dirty="0" smtClean="0">
                <a:solidFill>
                  <a:schemeClr val="bg1"/>
                </a:solidFill>
              </a:rPr>
              <a:t>King</a:t>
            </a:r>
          </a:p>
          <a:p>
            <a:pPr marL="342900" indent="-342900">
              <a:buAutoNum type="arabicPeriod"/>
            </a:pPr>
            <a:endParaRPr lang="en-US" sz="2400" dirty="0">
              <a:solidFill>
                <a:schemeClr val="bg1"/>
              </a:solidFill>
            </a:endParaRPr>
          </a:p>
          <a:p>
            <a:pPr marL="342900" indent="-342900">
              <a:buAutoNum type="arabicPeriod"/>
            </a:pPr>
            <a:endParaRPr lang="en-US" sz="2400" dirty="0">
              <a:solidFill>
                <a:schemeClr val="bg1"/>
              </a:solidFill>
            </a:endParaRPr>
          </a:p>
        </p:txBody>
      </p:sp>
    </p:spTree>
    <p:extLst>
      <p:ext uri="{BB962C8B-B14F-4D97-AF65-F5344CB8AC3E}">
        <p14:creationId xmlns:p14="http://schemas.microsoft.com/office/powerpoint/2010/main" val="463104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0593891" cy="2062103"/>
          </a:xfrm>
          <a:prstGeom prst="rect">
            <a:avLst/>
          </a:prstGeom>
          <a:noFill/>
        </p:spPr>
        <p:txBody>
          <a:bodyPr wrap="square" rtlCol="0">
            <a:spAutoFit/>
          </a:bodyPr>
          <a:lstStyle/>
          <a:p>
            <a:pPr marL="342900" indent="-342900">
              <a:buAutoNum type="arabicPeriod"/>
            </a:pPr>
            <a:r>
              <a:rPr lang="en-US" sz="2800" dirty="0" smtClean="0">
                <a:solidFill>
                  <a:schemeClr val="bg1"/>
                </a:solidFill>
              </a:rPr>
              <a:t>When </a:t>
            </a:r>
            <a:r>
              <a:rPr lang="en-US" sz="2800" dirty="0">
                <a:solidFill>
                  <a:schemeClr val="bg1"/>
                </a:solidFill>
              </a:rPr>
              <a:t>you hear the title “Son of Man” what do you think of? </a:t>
            </a:r>
          </a:p>
          <a:p>
            <a:pPr marL="342900" indent="-342900">
              <a:buAutoNum type="arabicPeriod"/>
            </a:pPr>
            <a:r>
              <a:rPr lang="en-US" sz="2800" dirty="0" smtClean="0">
                <a:solidFill>
                  <a:schemeClr val="bg1"/>
                </a:solidFill>
              </a:rPr>
              <a:t>The </a:t>
            </a:r>
            <a:r>
              <a:rPr lang="en-US" sz="2800" dirty="0">
                <a:solidFill>
                  <a:schemeClr val="bg1"/>
                </a:solidFill>
              </a:rPr>
              <a:t>Importance of the </a:t>
            </a:r>
            <a:r>
              <a:rPr lang="en-US" sz="2800" dirty="0" smtClean="0">
                <a:solidFill>
                  <a:schemeClr val="bg1"/>
                </a:solidFill>
              </a:rPr>
              <a:t>Title:</a:t>
            </a:r>
          </a:p>
          <a:p>
            <a:pPr marL="971550" lvl="1" indent="-514350">
              <a:buAutoNum type="alphaLcPeriod"/>
            </a:pPr>
            <a:r>
              <a:rPr lang="en-US" sz="2400" dirty="0" smtClean="0">
                <a:solidFill>
                  <a:schemeClr val="bg1"/>
                </a:solidFill>
              </a:rPr>
              <a:t>His </a:t>
            </a:r>
            <a:r>
              <a:rPr lang="en-US" sz="2400" dirty="0">
                <a:solidFill>
                  <a:schemeClr val="bg1"/>
                </a:solidFill>
              </a:rPr>
              <a:t>acceptance of this title makes way for the </a:t>
            </a:r>
            <a:r>
              <a:rPr lang="en-US" sz="2400" dirty="0" smtClean="0">
                <a:solidFill>
                  <a:schemeClr val="bg1"/>
                </a:solidFill>
              </a:rPr>
              <a:t>gospel:</a:t>
            </a:r>
          </a:p>
          <a:p>
            <a:pPr marL="971550" lvl="1" indent="-514350">
              <a:buAutoNum type="alphaLcPeriod"/>
            </a:pPr>
            <a:r>
              <a:rPr lang="en-US" sz="2400" dirty="0" smtClean="0">
                <a:solidFill>
                  <a:schemeClr val="bg1"/>
                </a:solidFill>
              </a:rPr>
              <a:t>John </a:t>
            </a:r>
            <a:r>
              <a:rPr lang="en-US" sz="2400" dirty="0">
                <a:solidFill>
                  <a:schemeClr val="bg1"/>
                </a:solidFill>
              </a:rPr>
              <a:t>ties the purpose of his Gospel to the declaration that Jesus is the Son of God (John </a:t>
            </a:r>
            <a:r>
              <a:rPr lang="en-US" sz="2400" dirty="0" smtClean="0">
                <a:solidFill>
                  <a:schemeClr val="bg1"/>
                </a:solidFill>
              </a:rPr>
              <a:t>20:31)</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179950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p:cNvPicPr>
            <a:picLocks noChangeAspect="1"/>
          </p:cNvPicPr>
          <p:nvPr/>
        </p:nvPicPr>
        <p:blipFill>
          <a:blip r:embed="rId2">
            <a:extLst>
              <a:ext uri="{28A0092B-C50C-407E-A947-70E740481C1C}">
                <a14:useLocalDpi xmlns:a14="http://schemas.microsoft.com/office/drawing/2010/main" val="0"/>
              </a:ext>
            </a:extLst>
          </a:blip>
          <a:srcRect t="18742" b="18742"/>
          <a:stretch>
            <a:fillRect/>
          </a:stretch>
        </p:blipFill>
        <p:spPr>
          <a:xfrm>
            <a:off x="0" y="0"/>
            <a:ext cx="12188952" cy="6858000"/>
          </a:xfrm>
          <a:prstGeom prst="rect">
            <a:avLst/>
          </a:prstGeom>
        </p:spPr>
      </p:pic>
      <p:sp>
        <p:nvSpPr>
          <p:cNvPr id="3"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smtClean="0">
                <a:solidFill>
                  <a:schemeClr val="bg1"/>
                </a:solidFill>
              </a:rPr>
              <a:t>III. New Testament Fulfillment: </a:t>
            </a:r>
            <a:endParaRPr lang="en-US" sz="7200" dirty="0">
              <a:solidFill>
                <a:schemeClr val="bg1"/>
              </a:solidFill>
            </a:endParaRPr>
          </a:p>
        </p:txBody>
      </p:sp>
      <p:cxnSp>
        <p:nvCxnSpPr>
          <p:cNvPr id="4" name="Straight Connector 3"/>
          <p:cNvCxnSpPr/>
          <p:nvPr/>
        </p:nvCxnSpPr>
        <p:spPr>
          <a:xfrm flipV="1">
            <a:off x="257277" y="116014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46731" y="1179195"/>
            <a:ext cx="11742221" cy="3293209"/>
          </a:xfrm>
          <a:prstGeom prst="rect">
            <a:avLst/>
          </a:prstGeom>
          <a:noFill/>
        </p:spPr>
        <p:txBody>
          <a:bodyPr wrap="square" rtlCol="0">
            <a:spAutoFit/>
          </a:bodyPr>
          <a:lstStyle/>
          <a:p>
            <a:pPr marL="342900" indent="-342900">
              <a:buAutoNum type="arabicPeriod"/>
            </a:pPr>
            <a:r>
              <a:rPr lang="en-US" sz="2800" dirty="0" smtClean="0">
                <a:solidFill>
                  <a:schemeClr val="bg1"/>
                </a:solidFill>
              </a:rPr>
              <a:t>Jesus </a:t>
            </a:r>
            <a:r>
              <a:rPr lang="en-US" sz="2800" dirty="0">
                <a:solidFill>
                  <a:schemeClr val="bg1"/>
                </a:solidFill>
              </a:rPr>
              <a:t>as the true </a:t>
            </a:r>
            <a:r>
              <a:rPr lang="en-US" sz="2800" dirty="0" smtClean="0">
                <a:solidFill>
                  <a:schemeClr val="bg1"/>
                </a:solidFill>
              </a:rPr>
              <a:t>Israel</a:t>
            </a:r>
          </a:p>
          <a:p>
            <a:pPr marL="342900" indent="-342900">
              <a:buAutoNum type="arabicPeriod"/>
            </a:pPr>
            <a:r>
              <a:rPr lang="en-US" sz="2800" dirty="0" smtClean="0">
                <a:solidFill>
                  <a:schemeClr val="bg1"/>
                </a:solidFill>
              </a:rPr>
              <a:t>Jesus </a:t>
            </a:r>
            <a:r>
              <a:rPr lang="en-US" sz="2800" dirty="0">
                <a:solidFill>
                  <a:schemeClr val="bg1"/>
                </a:solidFill>
              </a:rPr>
              <a:t>as the King who is the true Son of </a:t>
            </a:r>
            <a:r>
              <a:rPr lang="en-US" sz="2800" dirty="0" smtClean="0">
                <a:solidFill>
                  <a:schemeClr val="bg1"/>
                </a:solidFill>
              </a:rPr>
              <a:t>God</a:t>
            </a:r>
          </a:p>
          <a:p>
            <a:pPr marL="342900" indent="-342900">
              <a:buAutoNum type="arabicPeriod"/>
            </a:pPr>
            <a:r>
              <a:rPr lang="en-US" sz="2800" dirty="0" smtClean="0">
                <a:solidFill>
                  <a:schemeClr val="bg1"/>
                </a:solidFill>
              </a:rPr>
              <a:t>New </a:t>
            </a:r>
            <a:r>
              <a:rPr lang="en-US" sz="2800" dirty="0">
                <a:solidFill>
                  <a:schemeClr val="bg1"/>
                </a:solidFill>
              </a:rPr>
              <a:t>Testament Assimilation of the Son of God Promise and the Messianic Hope: </a:t>
            </a:r>
          </a:p>
          <a:p>
            <a:pPr marL="914400" lvl="1" indent="-457200">
              <a:buAutoNum type="alphaLcPeriod"/>
            </a:pPr>
            <a:r>
              <a:rPr lang="en-US" sz="2400" dirty="0" smtClean="0">
                <a:solidFill>
                  <a:schemeClr val="bg1"/>
                </a:solidFill>
              </a:rPr>
              <a:t>Jesus </a:t>
            </a:r>
            <a:r>
              <a:rPr lang="en-US" sz="2400" dirty="0">
                <a:solidFill>
                  <a:schemeClr val="bg1"/>
                </a:solidFill>
              </a:rPr>
              <a:t>fulfills the promise of the ideal Davidic </a:t>
            </a:r>
            <a:r>
              <a:rPr lang="en-US" sz="2400" dirty="0" smtClean="0">
                <a:solidFill>
                  <a:schemeClr val="bg1"/>
                </a:solidFill>
              </a:rPr>
              <a:t>King</a:t>
            </a:r>
          </a:p>
          <a:p>
            <a:pPr marL="914400" lvl="1" indent="-457200">
              <a:buAutoNum type="alphaLcPeriod"/>
            </a:pPr>
            <a:r>
              <a:rPr lang="en-US" sz="2400" dirty="0" smtClean="0">
                <a:solidFill>
                  <a:schemeClr val="bg1"/>
                </a:solidFill>
              </a:rPr>
              <a:t>This </a:t>
            </a:r>
            <a:r>
              <a:rPr lang="en-US" sz="2400" dirty="0">
                <a:solidFill>
                  <a:schemeClr val="bg1"/>
                </a:solidFill>
              </a:rPr>
              <a:t>Messianic King is shown to be the Son of God: </a:t>
            </a:r>
            <a:endParaRPr lang="en-US" sz="2400" dirty="0" smtClean="0">
              <a:solidFill>
                <a:schemeClr val="bg1"/>
              </a:solidFill>
            </a:endParaRPr>
          </a:p>
          <a:p>
            <a:pPr marL="342900" indent="-342900">
              <a:buAutoNum type="arabicPeriod"/>
            </a:pPr>
            <a:endParaRPr lang="en-US" sz="2400" dirty="0">
              <a:solidFill>
                <a:schemeClr val="bg1"/>
              </a:solidFill>
            </a:endParaRPr>
          </a:p>
          <a:p>
            <a:pPr marL="342900" indent="-342900">
              <a:buAutoNum type="arabicPeriod"/>
            </a:pPr>
            <a:endParaRPr lang="en-US" sz="2400" dirty="0">
              <a:solidFill>
                <a:schemeClr val="bg1"/>
              </a:solidFill>
            </a:endParaRPr>
          </a:p>
        </p:txBody>
      </p:sp>
    </p:spTree>
    <p:extLst>
      <p:ext uri="{BB962C8B-B14F-4D97-AF65-F5344CB8AC3E}">
        <p14:creationId xmlns:p14="http://schemas.microsoft.com/office/powerpoint/2010/main" val="1634544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p:cNvPicPr>
            <a:picLocks noChangeAspect="1"/>
          </p:cNvPicPr>
          <p:nvPr/>
        </p:nvPicPr>
        <p:blipFill>
          <a:blip r:embed="rId2">
            <a:extLst>
              <a:ext uri="{28A0092B-C50C-407E-A947-70E740481C1C}">
                <a14:useLocalDpi xmlns:a14="http://schemas.microsoft.com/office/drawing/2010/main" val="0"/>
              </a:ext>
            </a:extLst>
          </a:blip>
          <a:srcRect t="18742" b="18742"/>
          <a:stretch>
            <a:fillRect/>
          </a:stretch>
        </p:blipFill>
        <p:spPr>
          <a:xfrm>
            <a:off x="0" y="0"/>
            <a:ext cx="12188952" cy="6858000"/>
          </a:xfrm>
          <a:prstGeom prst="rect">
            <a:avLst/>
          </a:prstGeom>
        </p:spPr>
      </p:pic>
      <p:sp>
        <p:nvSpPr>
          <p:cNvPr id="3"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smtClean="0">
                <a:solidFill>
                  <a:schemeClr val="bg1"/>
                </a:solidFill>
              </a:rPr>
              <a:t>III. New Testament Fulfillment: </a:t>
            </a:r>
            <a:endParaRPr lang="en-US" sz="7200" dirty="0">
              <a:solidFill>
                <a:schemeClr val="bg1"/>
              </a:solidFill>
            </a:endParaRPr>
          </a:p>
        </p:txBody>
      </p:sp>
      <p:cxnSp>
        <p:nvCxnSpPr>
          <p:cNvPr id="4" name="Straight Connector 3"/>
          <p:cNvCxnSpPr/>
          <p:nvPr/>
        </p:nvCxnSpPr>
        <p:spPr>
          <a:xfrm flipV="1">
            <a:off x="257277" y="116014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46731" y="1179195"/>
            <a:ext cx="11742221" cy="4031873"/>
          </a:xfrm>
          <a:prstGeom prst="rect">
            <a:avLst/>
          </a:prstGeom>
          <a:noFill/>
        </p:spPr>
        <p:txBody>
          <a:bodyPr wrap="square" rtlCol="0">
            <a:spAutoFit/>
          </a:bodyPr>
          <a:lstStyle/>
          <a:p>
            <a:pPr marL="342900" indent="-342900">
              <a:buAutoNum type="arabicPeriod"/>
            </a:pPr>
            <a:r>
              <a:rPr lang="en-US" sz="2800" dirty="0" smtClean="0">
                <a:solidFill>
                  <a:schemeClr val="bg1"/>
                </a:solidFill>
              </a:rPr>
              <a:t>Jesus </a:t>
            </a:r>
            <a:r>
              <a:rPr lang="en-US" sz="2800" dirty="0">
                <a:solidFill>
                  <a:schemeClr val="bg1"/>
                </a:solidFill>
              </a:rPr>
              <a:t>as the true </a:t>
            </a:r>
            <a:r>
              <a:rPr lang="en-US" sz="2800" dirty="0" smtClean="0">
                <a:solidFill>
                  <a:schemeClr val="bg1"/>
                </a:solidFill>
              </a:rPr>
              <a:t>Israel</a:t>
            </a:r>
          </a:p>
          <a:p>
            <a:pPr marL="342900" indent="-342900">
              <a:buAutoNum type="arabicPeriod"/>
            </a:pPr>
            <a:r>
              <a:rPr lang="en-US" sz="2800" dirty="0" smtClean="0">
                <a:solidFill>
                  <a:schemeClr val="bg1"/>
                </a:solidFill>
              </a:rPr>
              <a:t>Jesus </a:t>
            </a:r>
            <a:r>
              <a:rPr lang="en-US" sz="2800" dirty="0">
                <a:solidFill>
                  <a:schemeClr val="bg1"/>
                </a:solidFill>
              </a:rPr>
              <a:t>as the King who is the true Son of </a:t>
            </a:r>
            <a:r>
              <a:rPr lang="en-US" sz="2800" dirty="0" smtClean="0">
                <a:solidFill>
                  <a:schemeClr val="bg1"/>
                </a:solidFill>
              </a:rPr>
              <a:t>God</a:t>
            </a:r>
          </a:p>
          <a:p>
            <a:pPr marL="342900" indent="-342900">
              <a:buAutoNum type="arabicPeriod"/>
            </a:pPr>
            <a:r>
              <a:rPr lang="en-US" sz="2800" dirty="0" smtClean="0">
                <a:solidFill>
                  <a:schemeClr val="bg1"/>
                </a:solidFill>
              </a:rPr>
              <a:t>New </a:t>
            </a:r>
            <a:r>
              <a:rPr lang="en-US" sz="2800" dirty="0">
                <a:solidFill>
                  <a:schemeClr val="bg1"/>
                </a:solidFill>
              </a:rPr>
              <a:t>Testament Assimilation of the Son of God Promise and the Messianic Hope: </a:t>
            </a:r>
          </a:p>
          <a:p>
            <a:pPr marL="914400" lvl="1" indent="-457200">
              <a:buAutoNum type="alphaLcPeriod"/>
            </a:pPr>
            <a:r>
              <a:rPr lang="en-US" sz="2400" dirty="0" smtClean="0">
                <a:solidFill>
                  <a:schemeClr val="bg1"/>
                </a:solidFill>
              </a:rPr>
              <a:t>Jesus </a:t>
            </a:r>
            <a:r>
              <a:rPr lang="en-US" sz="2400" dirty="0">
                <a:solidFill>
                  <a:schemeClr val="bg1"/>
                </a:solidFill>
              </a:rPr>
              <a:t>fulfills the promise of the ideal Davidic </a:t>
            </a:r>
            <a:r>
              <a:rPr lang="en-US" sz="2400" dirty="0" smtClean="0">
                <a:solidFill>
                  <a:schemeClr val="bg1"/>
                </a:solidFill>
              </a:rPr>
              <a:t>King</a:t>
            </a:r>
          </a:p>
          <a:p>
            <a:pPr marL="914400" lvl="1" indent="-457200">
              <a:buAutoNum type="alphaLcPeriod"/>
            </a:pPr>
            <a:r>
              <a:rPr lang="en-US" sz="2400" dirty="0" smtClean="0">
                <a:solidFill>
                  <a:schemeClr val="bg1"/>
                </a:solidFill>
              </a:rPr>
              <a:t>This </a:t>
            </a:r>
            <a:r>
              <a:rPr lang="en-US" sz="2400" dirty="0">
                <a:solidFill>
                  <a:schemeClr val="bg1"/>
                </a:solidFill>
              </a:rPr>
              <a:t>Messianic King is shown to be the Son of God: </a:t>
            </a:r>
            <a:endParaRPr lang="en-US" sz="2400" dirty="0" smtClean="0">
              <a:solidFill>
                <a:schemeClr val="bg1"/>
              </a:solidFill>
            </a:endParaRPr>
          </a:p>
          <a:p>
            <a:pPr marL="1371600" lvl="2" indent="-457200">
              <a:buAutoNum type="arabicPeriod"/>
            </a:pPr>
            <a:r>
              <a:rPr lang="en-US" sz="2400" dirty="0" smtClean="0">
                <a:solidFill>
                  <a:schemeClr val="bg1"/>
                </a:solidFill>
              </a:rPr>
              <a:t>Simon </a:t>
            </a:r>
            <a:r>
              <a:rPr lang="en-US" sz="2400" dirty="0">
                <a:solidFill>
                  <a:schemeClr val="bg1"/>
                </a:solidFill>
              </a:rPr>
              <a:t>Peter replied, “You are the Christ, the Son of the living God.” (Matthew 16:16 </a:t>
            </a:r>
            <a:r>
              <a:rPr lang="en-US" sz="2400" dirty="0" smtClean="0">
                <a:solidFill>
                  <a:schemeClr val="bg1"/>
                </a:solidFill>
              </a:rPr>
              <a:t>ESV)</a:t>
            </a:r>
          </a:p>
          <a:p>
            <a:pPr marL="342900" indent="-342900">
              <a:buAutoNum type="arabicPeriod"/>
            </a:pPr>
            <a:endParaRPr lang="en-US" sz="2400" dirty="0">
              <a:solidFill>
                <a:schemeClr val="bg1"/>
              </a:solidFill>
            </a:endParaRPr>
          </a:p>
          <a:p>
            <a:pPr marL="342900" indent="-342900">
              <a:buAutoNum type="arabicPeriod"/>
            </a:pPr>
            <a:endParaRPr lang="en-US" sz="2400" dirty="0">
              <a:solidFill>
                <a:schemeClr val="bg1"/>
              </a:solidFill>
            </a:endParaRPr>
          </a:p>
        </p:txBody>
      </p:sp>
    </p:spTree>
    <p:extLst>
      <p:ext uri="{BB962C8B-B14F-4D97-AF65-F5344CB8AC3E}">
        <p14:creationId xmlns:p14="http://schemas.microsoft.com/office/powerpoint/2010/main" val="37654179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p:cNvPicPr>
            <a:picLocks noChangeAspect="1"/>
          </p:cNvPicPr>
          <p:nvPr/>
        </p:nvPicPr>
        <p:blipFill>
          <a:blip r:embed="rId2">
            <a:extLst>
              <a:ext uri="{28A0092B-C50C-407E-A947-70E740481C1C}">
                <a14:useLocalDpi xmlns:a14="http://schemas.microsoft.com/office/drawing/2010/main" val="0"/>
              </a:ext>
            </a:extLst>
          </a:blip>
          <a:srcRect t="18742" b="18742"/>
          <a:stretch>
            <a:fillRect/>
          </a:stretch>
        </p:blipFill>
        <p:spPr>
          <a:xfrm>
            <a:off x="0" y="0"/>
            <a:ext cx="12188952" cy="6858000"/>
          </a:xfrm>
          <a:prstGeom prst="rect">
            <a:avLst/>
          </a:prstGeom>
        </p:spPr>
      </p:pic>
      <p:sp>
        <p:nvSpPr>
          <p:cNvPr id="3"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smtClean="0">
                <a:solidFill>
                  <a:schemeClr val="bg1"/>
                </a:solidFill>
              </a:rPr>
              <a:t>III. New Testament Fulfillment: </a:t>
            </a:r>
            <a:endParaRPr lang="en-US" sz="7200" dirty="0">
              <a:solidFill>
                <a:schemeClr val="bg1"/>
              </a:solidFill>
            </a:endParaRPr>
          </a:p>
        </p:txBody>
      </p:sp>
      <p:cxnSp>
        <p:nvCxnSpPr>
          <p:cNvPr id="4" name="Straight Connector 3"/>
          <p:cNvCxnSpPr/>
          <p:nvPr/>
        </p:nvCxnSpPr>
        <p:spPr>
          <a:xfrm flipV="1">
            <a:off x="257277" y="116014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46731" y="1179195"/>
            <a:ext cx="11742221" cy="4770537"/>
          </a:xfrm>
          <a:prstGeom prst="rect">
            <a:avLst/>
          </a:prstGeom>
          <a:noFill/>
        </p:spPr>
        <p:txBody>
          <a:bodyPr wrap="square" rtlCol="0">
            <a:spAutoFit/>
          </a:bodyPr>
          <a:lstStyle/>
          <a:p>
            <a:pPr marL="342900" indent="-342900">
              <a:buAutoNum type="arabicPeriod"/>
            </a:pPr>
            <a:r>
              <a:rPr lang="en-US" sz="2800" dirty="0" smtClean="0">
                <a:solidFill>
                  <a:schemeClr val="bg1"/>
                </a:solidFill>
              </a:rPr>
              <a:t>Jesus </a:t>
            </a:r>
            <a:r>
              <a:rPr lang="en-US" sz="2800" dirty="0">
                <a:solidFill>
                  <a:schemeClr val="bg1"/>
                </a:solidFill>
              </a:rPr>
              <a:t>as the true </a:t>
            </a:r>
            <a:r>
              <a:rPr lang="en-US" sz="2800" dirty="0" smtClean="0">
                <a:solidFill>
                  <a:schemeClr val="bg1"/>
                </a:solidFill>
              </a:rPr>
              <a:t>Israel</a:t>
            </a:r>
          </a:p>
          <a:p>
            <a:pPr marL="342900" indent="-342900">
              <a:buAutoNum type="arabicPeriod"/>
            </a:pPr>
            <a:r>
              <a:rPr lang="en-US" sz="2800" dirty="0" smtClean="0">
                <a:solidFill>
                  <a:schemeClr val="bg1"/>
                </a:solidFill>
              </a:rPr>
              <a:t>Jesus </a:t>
            </a:r>
            <a:r>
              <a:rPr lang="en-US" sz="2800" dirty="0">
                <a:solidFill>
                  <a:schemeClr val="bg1"/>
                </a:solidFill>
              </a:rPr>
              <a:t>as the King who is the true Son of </a:t>
            </a:r>
            <a:r>
              <a:rPr lang="en-US" sz="2800" dirty="0" smtClean="0">
                <a:solidFill>
                  <a:schemeClr val="bg1"/>
                </a:solidFill>
              </a:rPr>
              <a:t>God</a:t>
            </a:r>
          </a:p>
          <a:p>
            <a:pPr marL="342900" indent="-342900">
              <a:buAutoNum type="arabicPeriod"/>
            </a:pPr>
            <a:r>
              <a:rPr lang="en-US" sz="2800" dirty="0" smtClean="0">
                <a:solidFill>
                  <a:schemeClr val="bg1"/>
                </a:solidFill>
              </a:rPr>
              <a:t>New </a:t>
            </a:r>
            <a:r>
              <a:rPr lang="en-US" sz="2800" dirty="0">
                <a:solidFill>
                  <a:schemeClr val="bg1"/>
                </a:solidFill>
              </a:rPr>
              <a:t>Testament Assimilation of the Son of God Promise and the Messianic Hope: </a:t>
            </a:r>
          </a:p>
          <a:p>
            <a:pPr marL="914400" lvl="1" indent="-457200">
              <a:buAutoNum type="alphaLcPeriod"/>
            </a:pPr>
            <a:r>
              <a:rPr lang="en-US" sz="2400" dirty="0" smtClean="0">
                <a:solidFill>
                  <a:schemeClr val="bg1"/>
                </a:solidFill>
              </a:rPr>
              <a:t>Jesus </a:t>
            </a:r>
            <a:r>
              <a:rPr lang="en-US" sz="2400" dirty="0">
                <a:solidFill>
                  <a:schemeClr val="bg1"/>
                </a:solidFill>
              </a:rPr>
              <a:t>fulfills the promise of the ideal Davidic </a:t>
            </a:r>
            <a:r>
              <a:rPr lang="en-US" sz="2400" dirty="0" smtClean="0">
                <a:solidFill>
                  <a:schemeClr val="bg1"/>
                </a:solidFill>
              </a:rPr>
              <a:t>King</a:t>
            </a:r>
          </a:p>
          <a:p>
            <a:pPr marL="914400" lvl="1" indent="-457200">
              <a:buAutoNum type="alphaLcPeriod"/>
            </a:pPr>
            <a:r>
              <a:rPr lang="en-US" sz="2400" dirty="0" smtClean="0">
                <a:solidFill>
                  <a:schemeClr val="bg1"/>
                </a:solidFill>
              </a:rPr>
              <a:t>This </a:t>
            </a:r>
            <a:r>
              <a:rPr lang="en-US" sz="2400" dirty="0">
                <a:solidFill>
                  <a:schemeClr val="bg1"/>
                </a:solidFill>
              </a:rPr>
              <a:t>Messianic King is shown to be the Son of God: </a:t>
            </a:r>
            <a:endParaRPr lang="en-US" sz="2400" dirty="0" smtClean="0">
              <a:solidFill>
                <a:schemeClr val="bg1"/>
              </a:solidFill>
            </a:endParaRPr>
          </a:p>
          <a:p>
            <a:pPr marL="1371600" lvl="2" indent="-457200">
              <a:buAutoNum type="arabicPeriod"/>
            </a:pPr>
            <a:r>
              <a:rPr lang="en-US" sz="2400" dirty="0" smtClean="0">
                <a:solidFill>
                  <a:schemeClr val="bg1"/>
                </a:solidFill>
              </a:rPr>
              <a:t>Simon </a:t>
            </a:r>
            <a:r>
              <a:rPr lang="en-US" sz="2400" dirty="0">
                <a:solidFill>
                  <a:schemeClr val="bg1"/>
                </a:solidFill>
              </a:rPr>
              <a:t>Peter replied, “You are the Christ, the Son of the living God.” (Matthew 16:16 </a:t>
            </a:r>
            <a:r>
              <a:rPr lang="en-US" sz="2400" dirty="0" smtClean="0">
                <a:solidFill>
                  <a:schemeClr val="bg1"/>
                </a:solidFill>
              </a:rPr>
              <a:t>ESV)</a:t>
            </a:r>
          </a:p>
          <a:p>
            <a:pPr marL="1371600" lvl="2" indent="-457200">
              <a:buAutoNum type="arabicPeriod"/>
            </a:pPr>
            <a:r>
              <a:rPr lang="en-US" sz="2400" dirty="0" smtClean="0">
                <a:solidFill>
                  <a:schemeClr val="bg1"/>
                </a:solidFill>
              </a:rPr>
              <a:t>Nathanael </a:t>
            </a:r>
            <a:r>
              <a:rPr lang="en-US" sz="2400" dirty="0">
                <a:solidFill>
                  <a:schemeClr val="bg1"/>
                </a:solidFill>
              </a:rPr>
              <a:t>answered him, “Rabbi, you are the Son of God! You are the King of Israel!” (John 1:49 </a:t>
            </a:r>
            <a:r>
              <a:rPr lang="en-US" sz="2400" dirty="0" smtClean="0">
                <a:solidFill>
                  <a:schemeClr val="bg1"/>
                </a:solidFill>
              </a:rPr>
              <a:t>ESV)</a:t>
            </a:r>
          </a:p>
          <a:p>
            <a:pPr marL="342900" indent="-342900">
              <a:buAutoNum type="arabicPeriod"/>
            </a:pPr>
            <a:endParaRPr lang="en-US" sz="2400" dirty="0">
              <a:solidFill>
                <a:schemeClr val="bg1"/>
              </a:solidFill>
            </a:endParaRPr>
          </a:p>
          <a:p>
            <a:pPr marL="342900" indent="-342900">
              <a:buAutoNum type="arabicPeriod"/>
            </a:pPr>
            <a:endParaRPr lang="en-US" sz="2400" dirty="0">
              <a:solidFill>
                <a:schemeClr val="bg1"/>
              </a:solidFill>
            </a:endParaRPr>
          </a:p>
        </p:txBody>
      </p:sp>
    </p:spTree>
    <p:extLst>
      <p:ext uri="{BB962C8B-B14F-4D97-AF65-F5344CB8AC3E}">
        <p14:creationId xmlns:p14="http://schemas.microsoft.com/office/powerpoint/2010/main" val="16806622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p:cNvPicPr>
            <a:picLocks noChangeAspect="1"/>
          </p:cNvPicPr>
          <p:nvPr/>
        </p:nvPicPr>
        <p:blipFill>
          <a:blip r:embed="rId2">
            <a:extLst>
              <a:ext uri="{28A0092B-C50C-407E-A947-70E740481C1C}">
                <a14:useLocalDpi xmlns:a14="http://schemas.microsoft.com/office/drawing/2010/main" val="0"/>
              </a:ext>
            </a:extLst>
          </a:blip>
          <a:srcRect t="18742" b="18742"/>
          <a:stretch>
            <a:fillRect/>
          </a:stretch>
        </p:blipFill>
        <p:spPr>
          <a:xfrm>
            <a:off x="0" y="0"/>
            <a:ext cx="12188952" cy="6858000"/>
          </a:xfrm>
          <a:prstGeom prst="rect">
            <a:avLst/>
          </a:prstGeom>
        </p:spPr>
      </p:pic>
      <p:sp>
        <p:nvSpPr>
          <p:cNvPr id="3"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smtClean="0">
                <a:solidFill>
                  <a:schemeClr val="bg1"/>
                </a:solidFill>
              </a:rPr>
              <a:t>III. New Testament Fulfillment: </a:t>
            </a:r>
            <a:endParaRPr lang="en-US" sz="7200" dirty="0">
              <a:solidFill>
                <a:schemeClr val="bg1"/>
              </a:solidFill>
            </a:endParaRPr>
          </a:p>
        </p:txBody>
      </p:sp>
      <p:cxnSp>
        <p:nvCxnSpPr>
          <p:cNvPr id="4" name="Straight Connector 3"/>
          <p:cNvCxnSpPr/>
          <p:nvPr/>
        </p:nvCxnSpPr>
        <p:spPr>
          <a:xfrm flipV="1">
            <a:off x="257277" y="116014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46731" y="1179195"/>
            <a:ext cx="11742221" cy="5139869"/>
          </a:xfrm>
          <a:prstGeom prst="rect">
            <a:avLst/>
          </a:prstGeom>
          <a:noFill/>
        </p:spPr>
        <p:txBody>
          <a:bodyPr wrap="square" rtlCol="0">
            <a:spAutoFit/>
          </a:bodyPr>
          <a:lstStyle/>
          <a:p>
            <a:pPr marL="342900" indent="-342900">
              <a:buAutoNum type="arabicPeriod"/>
            </a:pPr>
            <a:r>
              <a:rPr lang="en-US" sz="2800" dirty="0" smtClean="0">
                <a:solidFill>
                  <a:schemeClr val="bg1"/>
                </a:solidFill>
              </a:rPr>
              <a:t>Jesus </a:t>
            </a:r>
            <a:r>
              <a:rPr lang="en-US" sz="2800" dirty="0">
                <a:solidFill>
                  <a:schemeClr val="bg1"/>
                </a:solidFill>
              </a:rPr>
              <a:t>as the true </a:t>
            </a:r>
            <a:r>
              <a:rPr lang="en-US" sz="2800" dirty="0" smtClean="0">
                <a:solidFill>
                  <a:schemeClr val="bg1"/>
                </a:solidFill>
              </a:rPr>
              <a:t>Israel</a:t>
            </a:r>
          </a:p>
          <a:p>
            <a:pPr marL="342900" indent="-342900">
              <a:buAutoNum type="arabicPeriod"/>
            </a:pPr>
            <a:r>
              <a:rPr lang="en-US" sz="2800" dirty="0" smtClean="0">
                <a:solidFill>
                  <a:schemeClr val="bg1"/>
                </a:solidFill>
              </a:rPr>
              <a:t>Jesus </a:t>
            </a:r>
            <a:r>
              <a:rPr lang="en-US" sz="2800" dirty="0">
                <a:solidFill>
                  <a:schemeClr val="bg1"/>
                </a:solidFill>
              </a:rPr>
              <a:t>as the King who is the true Son of </a:t>
            </a:r>
            <a:r>
              <a:rPr lang="en-US" sz="2800" dirty="0" smtClean="0">
                <a:solidFill>
                  <a:schemeClr val="bg1"/>
                </a:solidFill>
              </a:rPr>
              <a:t>God</a:t>
            </a:r>
          </a:p>
          <a:p>
            <a:pPr marL="342900" indent="-342900">
              <a:buAutoNum type="arabicPeriod"/>
            </a:pPr>
            <a:r>
              <a:rPr lang="en-US" sz="2800" dirty="0" smtClean="0">
                <a:solidFill>
                  <a:schemeClr val="bg1"/>
                </a:solidFill>
              </a:rPr>
              <a:t>New </a:t>
            </a:r>
            <a:r>
              <a:rPr lang="en-US" sz="2800" dirty="0">
                <a:solidFill>
                  <a:schemeClr val="bg1"/>
                </a:solidFill>
              </a:rPr>
              <a:t>Testament Assimilation of the Son of God Promise and the Messianic Hope: </a:t>
            </a:r>
          </a:p>
          <a:p>
            <a:pPr marL="914400" lvl="1" indent="-457200">
              <a:buAutoNum type="alphaLcPeriod"/>
            </a:pPr>
            <a:r>
              <a:rPr lang="en-US" sz="2400" dirty="0" smtClean="0">
                <a:solidFill>
                  <a:schemeClr val="bg1"/>
                </a:solidFill>
              </a:rPr>
              <a:t>Jesus </a:t>
            </a:r>
            <a:r>
              <a:rPr lang="en-US" sz="2400" dirty="0">
                <a:solidFill>
                  <a:schemeClr val="bg1"/>
                </a:solidFill>
              </a:rPr>
              <a:t>fulfills the promise of the ideal Davidic </a:t>
            </a:r>
            <a:r>
              <a:rPr lang="en-US" sz="2400" dirty="0" smtClean="0">
                <a:solidFill>
                  <a:schemeClr val="bg1"/>
                </a:solidFill>
              </a:rPr>
              <a:t>King</a:t>
            </a:r>
          </a:p>
          <a:p>
            <a:pPr marL="914400" lvl="1" indent="-457200">
              <a:buAutoNum type="alphaLcPeriod"/>
            </a:pPr>
            <a:r>
              <a:rPr lang="en-US" sz="2400" dirty="0" smtClean="0">
                <a:solidFill>
                  <a:schemeClr val="bg1"/>
                </a:solidFill>
              </a:rPr>
              <a:t>This </a:t>
            </a:r>
            <a:r>
              <a:rPr lang="en-US" sz="2400" dirty="0">
                <a:solidFill>
                  <a:schemeClr val="bg1"/>
                </a:solidFill>
              </a:rPr>
              <a:t>Messianic King is shown to be the Son of God: </a:t>
            </a:r>
            <a:endParaRPr lang="en-US" sz="2400" dirty="0" smtClean="0">
              <a:solidFill>
                <a:schemeClr val="bg1"/>
              </a:solidFill>
            </a:endParaRPr>
          </a:p>
          <a:p>
            <a:pPr marL="1371600" lvl="2" indent="-457200">
              <a:buAutoNum type="arabicPeriod"/>
            </a:pPr>
            <a:r>
              <a:rPr lang="en-US" sz="2400" dirty="0" smtClean="0">
                <a:solidFill>
                  <a:schemeClr val="bg1"/>
                </a:solidFill>
              </a:rPr>
              <a:t>Simon </a:t>
            </a:r>
            <a:r>
              <a:rPr lang="en-US" sz="2400" dirty="0">
                <a:solidFill>
                  <a:schemeClr val="bg1"/>
                </a:solidFill>
              </a:rPr>
              <a:t>Peter replied, “You are the Christ, the Son of the living God.” (Matthew 16:16 </a:t>
            </a:r>
            <a:r>
              <a:rPr lang="en-US" sz="2400" dirty="0" smtClean="0">
                <a:solidFill>
                  <a:schemeClr val="bg1"/>
                </a:solidFill>
              </a:rPr>
              <a:t>ESV)</a:t>
            </a:r>
          </a:p>
          <a:p>
            <a:pPr marL="1371600" lvl="2" indent="-457200">
              <a:buAutoNum type="arabicPeriod"/>
            </a:pPr>
            <a:r>
              <a:rPr lang="en-US" sz="2400" dirty="0" smtClean="0">
                <a:solidFill>
                  <a:schemeClr val="bg1"/>
                </a:solidFill>
              </a:rPr>
              <a:t>Nathanael </a:t>
            </a:r>
            <a:r>
              <a:rPr lang="en-US" sz="2400" dirty="0">
                <a:solidFill>
                  <a:schemeClr val="bg1"/>
                </a:solidFill>
              </a:rPr>
              <a:t>answered him, “Rabbi, you are the Son of God! You are the King of Israel!” (John 1:49 </a:t>
            </a:r>
            <a:r>
              <a:rPr lang="en-US" sz="2400" dirty="0" smtClean="0">
                <a:solidFill>
                  <a:schemeClr val="bg1"/>
                </a:solidFill>
              </a:rPr>
              <a:t>ESV)</a:t>
            </a:r>
          </a:p>
          <a:p>
            <a:pPr marL="1371600" lvl="2" indent="-457200">
              <a:buAutoNum type="arabicPeriod"/>
            </a:pPr>
            <a:r>
              <a:rPr lang="en-US" sz="2400" dirty="0" smtClean="0">
                <a:solidFill>
                  <a:schemeClr val="bg1"/>
                </a:solidFill>
              </a:rPr>
              <a:t>See </a:t>
            </a:r>
            <a:r>
              <a:rPr lang="en-US" sz="2400" dirty="0">
                <a:solidFill>
                  <a:schemeClr val="bg1"/>
                </a:solidFill>
              </a:rPr>
              <a:t>also: John 11:27; 20:31; Romans 1:3-4; 1 </a:t>
            </a:r>
            <a:r>
              <a:rPr lang="en-US" sz="2400" dirty="0" err="1">
                <a:solidFill>
                  <a:schemeClr val="bg1"/>
                </a:solidFill>
              </a:rPr>
              <a:t>Cor</a:t>
            </a:r>
            <a:r>
              <a:rPr lang="en-US" sz="2400" dirty="0">
                <a:solidFill>
                  <a:schemeClr val="bg1"/>
                </a:solidFill>
              </a:rPr>
              <a:t> 15:28; Col 1:13</a:t>
            </a:r>
          </a:p>
          <a:p>
            <a:pPr marL="342900" indent="-342900">
              <a:buAutoNum type="arabicPeriod"/>
            </a:pPr>
            <a:endParaRPr lang="en-US" sz="2400" dirty="0">
              <a:solidFill>
                <a:schemeClr val="bg1"/>
              </a:solidFill>
            </a:endParaRPr>
          </a:p>
          <a:p>
            <a:pPr marL="342900" indent="-342900">
              <a:buAutoNum type="arabicPeriod"/>
            </a:pPr>
            <a:endParaRPr lang="en-US" sz="2400" dirty="0">
              <a:solidFill>
                <a:schemeClr val="bg1"/>
              </a:solidFill>
            </a:endParaRPr>
          </a:p>
        </p:txBody>
      </p:sp>
    </p:spTree>
    <p:extLst>
      <p:ext uri="{BB962C8B-B14F-4D97-AF65-F5344CB8AC3E}">
        <p14:creationId xmlns:p14="http://schemas.microsoft.com/office/powerpoint/2010/main" val="2870396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325002" y="1082100"/>
            <a:ext cx="7720359" cy="4832092"/>
          </a:xfrm>
          <a:prstGeom prst="rect">
            <a:avLst/>
          </a:prstGeom>
        </p:spPr>
        <p:txBody>
          <a:bodyPr wrap="square">
            <a:spAutoFit/>
          </a:bodyPr>
          <a:lstStyle/>
          <a:p>
            <a:pPr algn="ctr"/>
            <a:r>
              <a:rPr lang="en-US" sz="4400" dirty="0" smtClean="0">
                <a:solidFill>
                  <a:prstClr val="white"/>
                </a:solidFill>
                <a:latin typeface="Book Antiqua" panose="02040602050305030304" pitchFamily="18" charset="0"/>
              </a:rPr>
              <a:t>but </a:t>
            </a:r>
            <a:r>
              <a:rPr lang="en-US" sz="4400" dirty="0">
                <a:solidFill>
                  <a:prstClr val="white"/>
                </a:solidFill>
                <a:latin typeface="Book Antiqua" panose="02040602050305030304" pitchFamily="18" charset="0"/>
              </a:rPr>
              <a:t>these are written so that you may believe that Jesus is the Christ, the Son of God, and that by believing you may have life in his </a:t>
            </a:r>
            <a:r>
              <a:rPr lang="en-US" sz="4400" dirty="0" smtClean="0">
                <a:solidFill>
                  <a:prstClr val="white"/>
                </a:solidFill>
                <a:latin typeface="Book Antiqua" panose="02040602050305030304" pitchFamily="18" charset="0"/>
              </a:rPr>
              <a:t>name.</a:t>
            </a:r>
          </a:p>
          <a:p>
            <a:pPr algn="ctr"/>
            <a:endParaRPr lang="en-US" sz="4400" dirty="0">
              <a:solidFill>
                <a:prstClr val="white"/>
              </a:solidFill>
              <a:latin typeface="Book Antiqua" panose="02040602050305030304" pitchFamily="18" charset="0"/>
            </a:endParaRPr>
          </a:p>
          <a:p>
            <a:pPr algn="ctr"/>
            <a:r>
              <a:rPr lang="en-US" sz="4400" dirty="0" smtClean="0">
                <a:solidFill>
                  <a:prstClr val="white"/>
                </a:solidFill>
                <a:latin typeface="Book Antiqua" panose="02040602050305030304" pitchFamily="18" charset="0"/>
              </a:rPr>
              <a:t> </a:t>
            </a:r>
            <a:r>
              <a:rPr lang="en-US" sz="4400" dirty="0">
                <a:solidFill>
                  <a:prstClr val="white"/>
                </a:solidFill>
                <a:latin typeface="Book Antiqua" panose="02040602050305030304" pitchFamily="18" charset="0"/>
              </a:rPr>
              <a:t>(John 20:31 ESV)</a:t>
            </a:r>
            <a:endParaRPr lang="en-US" sz="2000" dirty="0" smtClean="0">
              <a:solidFill>
                <a:prstClr val="white"/>
              </a:solidFill>
              <a:latin typeface="Book Antiqua" panose="02040602050305030304" pitchFamily="18" charset="0"/>
            </a:endParaRPr>
          </a:p>
        </p:txBody>
      </p:sp>
    </p:spTree>
    <p:extLst>
      <p:ext uri="{BB962C8B-B14F-4D97-AF65-F5344CB8AC3E}">
        <p14:creationId xmlns:p14="http://schemas.microsoft.com/office/powerpoint/2010/main" val="31803402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0593891" cy="2431435"/>
          </a:xfrm>
          <a:prstGeom prst="rect">
            <a:avLst/>
          </a:prstGeom>
          <a:noFill/>
        </p:spPr>
        <p:txBody>
          <a:bodyPr wrap="square" rtlCol="0">
            <a:spAutoFit/>
          </a:bodyPr>
          <a:lstStyle/>
          <a:p>
            <a:pPr marL="342900" indent="-342900">
              <a:buAutoNum type="arabicPeriod"/>
            </a:pPr>
            <a:r>
              <a:rPr lang="en-US" sz="2800" dirty="0" smtClean="0">
                <a:solidFill>
                  <a:schemeClr val="bg1"/>
                </a:solidFill>
              </a:rPr>
              <a:t>When </a:t>
            </a:r>
            <a:r>
              <a:rPr lang="en-US" sz="2800" dirty="0">
                <a:solidFill>
                  <a:schemeClr val="bg1"/>
                </a:solidFill>
              </a:rPr>
              <a:t>you hear the title “Son of Man” what do you think of? </a:t>
            </a:r>
          </a:p>
          <a:p>
            <a:pPr marL="342900" indent="-342900">
              <a:buAutoNum type="arabicPeriod"/>
            </a:pPr>
            <a:r>
              <a:rPr lang="en-US" sz="2800" dirty="0" smtClean="0">
                <a:solidFill>
                  <a:schemeClr val="bg1"/>
                </a:solidFill>
              </a:rPr>
              <a:t>The </a:t>
            </a:r>
            <a:r>
              <a:rPr lang="en-US" sz="2800" dirty="0">
                <a:solidFill>
                  <a:schemeClr val="bg1"/>
                </a:solidFill>
              </a:rPr>
              <a:t>Importance of the </a:t>
            </a:r>
            <a:r>
              <a:rPr lang="en-US" sz="2800" dirty="0" smtClean="0">
                <a:solidFill>
                  <a:schemeClr val="bg1"/>
                </a:solidFill>
              </a:rPr>
              <a:t>Title:</a:t>
            </a:r>
          </a:p>
          <a:p>
            <a:pPr marL="971550" lvl="1" indent="-514350">
              <a:buAutoNum type="alphaLcPeriod"/>
            </a:pPr>
            <a:r>
              <a:rPr lang="en-US" sz="2400" dirty="0" smtClean="0">
                <a:solidFill>
                  <a:schemeClr val="bg1"/>
                </a:solidFill>
              </a:rPr>
              <a:t>His </a:t>
            </a:r>
            <a:r>
              <a:rPr lang="en-US" sz="2400" dirty="0">
                <a:solidFill>
                  <a:schemeClr val="bg1"/>
                </a:solidFill>
              </a:rPr>
              <a:t>acceptance of this title makes way for the </a:t>
            </a:r>
            <a:r>
              <a:rPr lang="en-US" sz="2400" dirty="0" smtClean="0">
                <a:solidFill>
                  <a:schemeClr val="bg1"/>
                </a:solidFill>
              </a:rPr>
              <a:t>gospel:</a:t>
            </a:r>
          </a:p>
          <a:p>
            <a:pPr marL="971550" lvl="1" indent="-514350">
              <a:buAutoNum type="alphaLcPeriod"/>
            </a:pPr>
            <a:r>
              <a:rPr lang="en-US" sz="2400" dirty="0" smtClean="0">
                <a:solidFill>
                  <a:schemeClr val="bg1"/>
                </a:solidFill>
              </a:rPr>
              <a:t>John </a:t>
            </a:r>
            <a:r>
              <a:rPr lang="en-US" sz="2400" dirty="0">
                <a:solidFill>
                  <a:schemeClr val="bg1"/>
                </a:solidFill>
              </a:rPr>
              <a:t>ties the purpose of his Gospel to the declaration that Jesus is the Son of God (John </a:t>
            </a:r>
            <a:r>
              <a:rPr lang="en-US" sz="2400" dirty="0" smtClean="0">
                <a:solidFill>
                  <a:schemeClr val="bg1"/>
                </a:solidFill>
              </a:rPr>
              <a:t>20:31)</a:t>
            </a:r>
          </a:p>
          <a:p>
            <a:pPr marL="971550" lvl="1" indent="-514350">
              <a:buAutoNum type="alphaLcPeriod"/>
            </a:pPr>
            <a:r>
              <a:rPr lang="en-US" sz="2400" dirty="0" smtClean="0">
                <a:solidFill>
                  <a:schemeClr val="bg1"/>
                </a:solidFill>
              </a:rPr>
              <a:t>Son </a:t>
            </a:r>
            <a:r>
              <a:rPr lang="en-US" sz="2400" dirty="0">
                <a:solidFill>
                  <a:schemeClr val="bg1"/>
                </a:solidFill>
              </a:rPr>
              <a:t>of God title used at the key movements of Jesus’ life and </a:t>
            </a:r>
            <a:r>
              <a:rPr lang="en-US" sz="2400" dirty="0" smtClean="0">
                <a:solidFill>
                  <a:schemeClr val="bg1"/>
                </a:solidFill>
              </a:rPr>
              <a:t>ministry</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53897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800</TotalTime>
  <Words>5284</Words>
  <Application>Microsoft Office PowerPoint</Application>
  <PresentationFormat>Widescreen</PresentationFormat>
  <Paragraphs>507</Paragraphs>
  <Slides>73</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73</vt:i4>
      </vt:variant>
    </vt:vector>
  </HeadingPairs>
  <TitlesOfParts>
    <vt:vector size="79" baseType="lpstr">
      <vt:lpstr>Tw Cen MT</vt:lpstr>
      <vt:lpstr>Wingdings 3</vt:lpstr>
      <vt:lpstr>Tw Cen MT Condensed</vt:lpstr>
      <vt:lpstr>Book Antiqua</vt:lpstr>
      <vt:lpstr>Calibri</vt:lpstr>
      <vt:lpstr>Integral</vt:lpstr>
      <vt:lpstr>The Fullness of Christ:  Meditations on Our Multidimensional Messiah</vt:lpstr>
      <vt:lpstr>Lesson THREE: The Son of God</vt:lpstr>
      <vt:lpstr>PowerPoint Presentation</vt:lpstr>
      <vt:lpstr>I. Introduction: </vt:lpstr>
      <vt:lpstr>I. Introduction: </vt:lpstr>
      <vt:lpstr>PowerPoint Presentation</vt:lpstr>
      <vt:lpstr>I. Introduction: </vt:lpstr>
      <vt:lpstr>PowerPoint Presentation</vt:lpstr>
      <vt:lpstr>I. Introduction: </vt:lpstr>
      <vt:lpstr>I. Introduction: </vt:lpstr>
      <vt:lpstr>PowerPoint Presentation</vt:lpstr>
      <vt:lpstr>I. Introduction: </vt:lpstr>
      <vt:lpstr>PowerPoint Presentation</vt:lpstr>
      <vt:lpstr>I. Introduction: </vt:lpstr>
      <vt:lpstr>PowerPoint Presentation</vt:lpstr>
      <vt:lpstr>I. Introduction: </vt:lpstr>
      <vt:lpstr>PowerPoint Presentation</vt:lpstr>
      <vt:lpstr>I. Introduction: </vt:lpstr>
      <vt:lpstr>PowerPoint Presentation</vt:lpstr>
      <vt:lpstr>I. Introduction: </vt:lpstr>
      <vt:lpstr>PowerPoint Presentation</vt:lpstr>
      <vt:lpstr>I. Introduction: </vt:lpstr>
      <vt:lpstr>I. Introduction: </vt:lpstr>
      <vt:lpstr>I. Introduction: </vt:lpstr>
      <vt:lpstr>I. Introduction: </vt:lpstr>
      <vt:lpstr>I. Introduction: </vt:lpstr>
      <vt:lpstr>PowerPoint Presentation</vt:lpstr>
      <vt:lpstr>I. Introduction: </vt:lpstr>
      <vt:lpstr>I. Introduction: </vt:lpstr>
      <vt:lpstr>I. Introduction: </vt:lpstr>
      <vt:lpstr>I. Introduction: </vt:lpstr>
      <vt:lpstr>PowerPoint Presentation</vt:lpstr>
      <vt:lpstr>I. Introduction: </vt:lpstr>
      <vt:lpstr>PowerPoint Presentation</vt:lpstr>
      <vt:lpstr>I. Introduction: </vt:lpstr>
      <vt:lpstr>I. Introduction: </vt:lpstr>
      <vt:lpstr>I. Introduction: </vt:lpstr>
      <vt:lpstr>I. Introduction: </vt:lpstr>
      <vt:lpstr>I. Introduction: </vt:lpstr>
      <vt:lpstr>I. Introduction: </vt:lpstr>
      <vt:lpstr>I. Introduction: </vt:lpstr>
      <vt:lpstr>I. Introduction: </vt:lpstr>
      <vt:lpstr>I. Introduction: </vt:lpstr>
      <vt:lpstr>I. Introduction: </vt:lpstr>
      <vt:lpstr>I. Introduction: </vt:lpstr>
      <vt:lpstr>ii. Old Testament Promise:  The Son of God</vt:lpstr>
      <vt:lpstr>ii. Old Testament Promise: </vt:lpstr>
      <vt:lpstr>ii. Old Testament Promise: </vt:lpstr>
      <vt:lpstr>ii. Old Testament Promise: </vt:lpstr>
      <vt:lpstr>ii. Old Testament Promise: </vt:lpstr>
      <vt:lpstr>ii. Old Testament Promise: </vt:lpstr>
      <vt:lpstr>ii. Old Testament Promise: </vt:lpstr>
      <vt:lpstr>ii. Old Testament Promise: </vt:lpstr>
      <vt:lpstr>ii. Old Testament Promise: </vt:lpstr>
      <vt:lpstr>iiI. New Testament Fulfillment: Jesus As the Son of God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Western Seminary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Fullness of Christ:  Meditations on Our Multidimensional Messiah</dc:title>
  <dc:creator>Ryan Lister</dc:creator>
  <cp:lastModifiedBy>Allen Hutchison</cp:lastModifiedBy>
  <cp:revision>75</cp:revision>
  <dcterms:created xsi:type="dcterms:W3CDTF">2015-09-24T19:04:36Z</dcterms:created>
  <dcterms:modified xsi:type="dcterms:W3CDTF">2015-10-23T21:18:50Z</dcterms:modified>
</cp:coreProperties>
</file>