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8" r:id="rId1"/>
  </p:sldMasterIdLst>
  <p:notesMasterIdLst>
    <p:notesMasterId r:id="rId12"/>
  </p:notesMasterIdLst>
  <p:handoutMasterIdLst>
    <p:handoutMasterId r:id="rId13"/>
  </p:handoutMasterIdLst>
  <p:sldIdLst>
    <p:sldId id="256" r:id="rId2"/>
    <p:sldId id="264" r:id="rId3"/>
    <p:sldId id="257" r:id="rId4"/>
    <p:sldId id="258" r:id="rId5"/>
    <p:sldId id="260" r:id="rId6"/>
    <p:sldId id="261" r:id="rId7"/>
    <p:sldId id="262"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0A718"/>
    <a:srgbClr val="CC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p:restoredTop sz="94749"/>
  </p:normalViewPr>
  <p:slideViewPr>
    <p:cSldViewPr snapToGrid="0" snapToObjects="1">
      <p:cViewPr varScale="1">
        <p:scale>
          <a:sx n="82" d="100"/>
          <a:sy n="82" d="100"/>
        </p:scale>
        <p:origin x="184"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A1E52C-B6AC-7D44-9A7C-03EF3DFF7C52}" type="datetimeFigureOut">
              <a:rPr lang="en-US" smtClean="0"/>
              <a:t>2/21/16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66F20-C55B-9447-B401-12FED972AAC6}" type="slidenum">
              <a:rPr lang="en-US" smtClean="0"/>
              <a:t>‹#›</a:t>
            </a:fld>
            <a:endParaRPr lang="en-US"/>
          </a:p>
        </p:txBody>
      </p:sp>
    </p:spTree>
    <p:extLst>
      <p:ext uri="{BB962C8B-B14F-4D97-AF65-F5344CB8AC3E}">
        <p14:creationId xmlns:p14="http://schemas.microsoft.com/office/powerpoint/2010/main" val="180339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BAC1-0679-264C-897A-4A87FB6C1460}" type="datetimeFigureOut">
              <a:rPr lang="en-US" smtClean="0"/>
              <a:t>2/21/16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504CD-5F18-744C-AC90-23FE87944746}" type="slidenum">
              <a:rPr lang="en-US" smtClean="0"/>
              <a:t>‹#›</a:t>
            </a:fld>
            <a:endParaRPr lang="en-US"/>
          </a:p>
        </p:txBody>
      </p:sp>
    </p:spTree>
    <p:extLst>
      <p:ext uri="{BB962C8B-B14F-4D97-AF65-F5344CB8AC3E}">
        <p14:creationId xmlns:p14="http://schemas.microsoft.com/office/powerpoint/2010/main" val="139739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2/21/16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08442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34915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85188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2303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55067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2/21/16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08417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2/21/16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34570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23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2/21/16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49755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635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2/21/16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46771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28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22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46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19834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13901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981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2/21/16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9160527"/>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4651919"/>
            <a:ext cx="9144000" cy="1641490"/>
          </a:xfrm>
        </p:spPr>
        <p:txBody>
          <a:bodyPr>
            <a:normAutofit fontScale="90000"/>
          </a:bodyPr>
          <a:lstStyle/>
          <a:p>
            <a:r>
              <a:rPr lang="en-US" dirty="0" smtClean="0">
                <a:effectLst>
                  <a:outerShdw blurRad="279400" dist="38100" dir="13500000" sx="103000" sy="103000" algn="br" rotWithShape="0">
                    <a:prstClr val="black">
                      <a:alpha val="92000"/>
                    </a:prstClr>
                  </a:outerShdw>
                </a:effectLst>
                <a:latin typeface="Avenir Book" charset="0"/>
                <a:ea typeface="Avenir Book" charset="0"/>
                <a:cs typeface="Avenir Book" charset="0"/>
              </a:rPr>
              <a:t>Biblical Worship</a:t>
            </a:r>
            <a:br>
              <a:rPr lang="en-US" dirty="0" smtClean="0">
                <a:effectLst>
                  <a:outerShdw blurRad="279400" dist="38100" dir="13500000" sx="103000" sy="103000" algn="br" rotWithShape="0">
                    <a:prstClr val="black">
                      <a:alpha val="92000"/>
                    </a:prstClr>
                  </a:outerShdw>
                </a:effectLst>
                <a:latin typeface="Avenir Book" charset="0"/>
                <a:ea typeface="Avenir Book" charset="0"/>
                <a:cs typeface="Avenir Book" charset="0"/>
              </a:rPr>
            </a:br>
            <a:endParaRPr lang="en-US" dirty="0">
              <a:effectLst>
                <a:outerShdw blurRad="279400" dist="38100" dir="13500000" sx="103000" sy="103000" algn="br" rotWithShape="0">
                  <a:prstClr val="black">
                    <a:alpha val="92000"/>
                  </a:prstClr>
                </a:outerShdw>
              </a:effectLst>
              <a:latin typeface="Avenir Book" charset="0"/>
              <a:ea typeface="Avenir Book" charset="0"/>
              <a:cs typeface="Avenir Book" charset="0"/>
            </a:endParaRPr>
          </a:p>
        </p:txBody>
      </p:sp>
      <p:sp>
        <p:nvSpPr>
          <p:cNvPr id="3" name="Subtitle 2"/>
          <p:cNvSpPr>
            <a:spLocks noGrp="1"/>
          </p:cNvSpPr>
          <p:nvPr>
            <p:ph type="subTitle" idx="1"/>
          </p:nvPr>
        </p:nvSpPr>
        <p:spPr>
          <a:xfrm>
            <a:off x="1487837" y="3897894"/>
            <a:ext cx="9865962" cy="754025"/>
          </a:xfrm>
        </p:spPr>
        <p:txBody>
          <a:bodyPr>
            <a:normAutofit/>
          </a:bodyPr>
          <a:lstStyle/>
          <a:p>
            <a:r>
              <a:rPr lang="en-US" dirty="0" smtClean="0">
                <a:latin typeface="Avenir Book" charset="0"/>
                <a:ea typeface="Avenir Book" charset="0"/>
                <a:cs typeface="Avenir Book" charset="0"/>
              </a:rPr>
              <a:t>Making the Most of God’s Resources for Your Growth</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110926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Avenir Book" charset="0"/>
                <a:ea typeface="Avenir Book" charset="0"/>
                <a:cs typeface="Avenir Book" charset="0"/>
              </a:rPr>
              <a:t>How do we worship?</a:t>
            </a:r>
            <a:endParaRPr lang="en-US" b="1" i="1" dirty="0">
              <a:latin typeface="Avenir Book" charset="0"/>
              <a:ea typeface="Avenir Book" charset="0"/>
              <a:cs typeface="Avenir Book" charset="0"/>
            </a:endParaRPr>
          </a:p>
        </p:txBody>
      </p:sp>
      <p:sp>
        <p:nvSpPr>
          <p:cNvPr id="4" name="Title 1"/>
          <p:cNvSpPr txBox="1">
            <a:spLocks/>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dirty="0" smtClean="0">
                <a:solidFill>
                  <a:schemeClr val="accent2">
                    <a:lumMod val="75000"/>
                  </a:schemeClr>
                </a:solidFill>
                <a:latin typeface="Avenir Book" charset="0"/>
                <a:ea typeface="Avenir Book" charset="0"/>
                <a:cs typeface="Avenir Book" charset="0"/>
              </a:rPr>
              <a:t>John 4:1-26</a:t>
            </a:r>
            <a:endParaRPr lang="en-US" dirty="0">
              <a:solidFill>
                <a:schemeClr val="accent2">
                  <a:lumMod val="7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18783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1">
                    <a:lumMod val="40000"/>
                    <a:lumOff val="60000"/>
                  </a:schemeClr>
                </a:solidFill>
                <a:latin typeface="Avenir Book" charset="0"/>
                <a:ea typeface="Avenir Book" charset="0"/>
                <a:cs typeface="Avenir Book" charset="0"/>
              </a:rPr>
              <a:t>Biblical Worship</a:t>
            </a:r>
            <a:endParaRPr lang="en-US" b="1" i="1" dirty="0">
              <a:solidFill>
                <a:schemeClr val="accent1">
                  <a:lumMod val="40000"/>
                  <a:lumOff val="60000"/>
                </a:schemeClr>
              </a:solidFill>
              <a:latin typeface="Avenir Book" charset="0"/>
              <a:ea typeface="Avenir Book" charset="0"/>
              <a:cs typeface="Avenir Book" charset="0"/>
            </a:endParaRPr>
          </a:p>
        </p:txBody>
      </p:sp>
      <p:sp>
        <p:nvSpPr>
          <p:cNvPr id="3" name="Content Placeholder 2"/>
          <p:cNvSpPr>
            <a:spLocks noGrp="1"/>
          </p:cNvSpPr>
          <p:nvPr>
            <p:ph idx="1"/>
          </p:nvPr>
        </p:nvSpPr>
        <p:spPr/>
        <p:txBody>
          <a:bodyPr/>
          <a:lstStyle/>
          <a:p>
            <a:r>
              <a:rPr lang="en-US" dirty="0" smtClean="0">
                <a:latin typeface="Avenir Book" charset="0"/>
                <a:ea typeface="Avenir Book" charset="0"/>
                <a:cs typeface="Avenir Book" charset="0"/>
              </a:rPr>
              <a:t>What is worship?</a:t>
            </a:r>
          </a:p>
          <a:p>
            <a:r>
              <a:rPr lang="en-US" dirty="0" smtClean="0">
                <a:latin typeface="Avenir Book" charset="0"/>
                <a:ea typeface="Avenir Book" charset="0"/>
                <a:cs typeface="Avenir Book" charset="0"/>
              </a:rPr>
              <a:t>How important is worship?</a:t>
            </a:r>
          </a:p>
          <a:p>
            <a:r>
              <a:rPr lang="en-US" dirty="0" smtClean="0">
                <a:latin typeface="Avenir Book" charset="0"/>
                <a:ea typeface="Avenir Book" charset="0"/>
                <a:cs typeface="Avenir Book" charset="0"/>
              </a:rPr>
              <a:t>How should we worship?</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48782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1699" y="1696283"/>
            <a:ext cx="7848600" cy="4318000"/>
          </a:xfrm>
          <a:prstGeom prst="rect">
            <a:avLst/>
          </a:prstGeom>
          <a:noFill/>
          <a:ln>
            <a:noFill/>
          </a:ln>
        </p:spPr>
      </p:pic>
      <p:sp>
        <p:nvSpPr>
          <p:cNvPr id="7" name="Title 1"/>
          <p:cNvSpPr>
            <a:spLocks noGrp="1"/>
          </p:cNvSpPr>
          <p:nvPr>
            <p:ph type="title"/>
          </p:nvPr>
        </p:nvSpPr>
        <p:spPr>
          <a:xfrm>
            <a:off x="2122114" y="776805"/>
            <a:ext cx="7947769" cy="691055"/>
          </a:xfrm>
        </p:spPr>
        <p:txBody>
          <a:bodyPr>
            <a:noAutofit/>
          </a:bodyPr>
          <a:lstStyle/>
          <a:p>
            <a:pPr algn="ctr"/>
            <a:r>
              <a:rPr lang="en-US" sz="5000" dirty="0" smtClean="0">
                <a:latin typeface="Avenir Book" charset="0"/>
                <a:ea typeface="Avenir Book" charset="0"/>
                <a:cs typeface="Avenir Book" charset="0"/>
              </a:rPr>
              <a:t>What is Biblical Worship?</a:t>
            </a:r>
            <a:endParaRPr lang="en-US" sz="5000" dirty="0">
              <a:latin typeface="Avenir Book" charset="0"/>
              <a:ea typeface="Avenir Book" charset="0"/>
              <a:cs typeface="Avenir Book" charset="0"/>
            </a:endParaRPr>
          </a:p>
        </p:txBody>
      </p:sp>
      <p:sp>
        <p:nvSpPr>
          <p:cNvPr id="2" name="TextBox 1"/>
          <p:cNvSpPr txBox="1"/>
          <p:nvPr/>
        </p:nvSpPr>
        <p:spPr>
          <a:xfrm>
            <a:off x="4196255" y="2270234"/>
            <a:ext cx="3799490" cy="3170099"/>
          </a:xfrm>
          <a:prstGeom prst="rect">
            <a:avLst/>
          </a:prstGeom>
          <a:noFill/>
        </p:spPr>
        <p:txBody>
          <a:bodyPr wrap="square" rtlCol="0">
            <a:spAutoFit/>
          </a:bodyPr>
          <a:lstStyle/>
          <a:p>
            <a:pPr algn="ctr"/>
            <a:r>
              <a:rPr lang="en-US" sz="20000" b="1" dirty="0" smtClean="0">
                <a:solidFill>
                  <a:schemeClr val="accent2">
                    <a:lumMod val="75000"/>
                  </a:schemeClr>
                </a:solidFill>
              </a:rPr>
              <a:t>?</a:t>
            </a:r>
            <a:endParaRPr lang="en-US" sz="20000" b="1" dirty="0">
              <a:solidFill>
                <a:schemeClr val="accent2">
                  <a:lumMod val="75000"/>
                </a:schemeClr>
              </a:solidFill>
            </a:endParaRPr>
          </a:p>
        </p:txBody>
      </p:sp>
    </p:spTree>
    <p:extLst>
      <p:ext uri="{BB962C8B-B14F-4D97-AF65-F5344CB8AC3E}">
        <p14:creationId xmlns:p14="http://schemas.microsoft.com/office/powerpoint/2010/main" val="18604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75000"/>
                  </a:schemeClr>
                </a:solidFill>
                <a:latin typeface="Avenir Heavy" charset="0"/>
                <a:ea typeface="Avenir Heavy" charset="0"/>
                <a:cs typeface="Avenir Heavy" charset="0"/>
              </a:rPr>
              <a:t>Genesis 22:1-5</a:t>
            </a:r>
            <a:endParaRPr lang="en-US" b="1" dirty="0">
              <a:solidFill>
                <a:schemeClr val="accent2">
                  <a:lumMod val="75000"/>
                </a:schemeClr>
              </a:solidFill>
              <a:latin typeface="Avenir Heavy" charset="0"/>
              <a:ea typeface="Avenir Heavy" charset="0"/>
              <a:cs typeface="Avenir Heavy" charset="0"/>
            </a:endParaRPr>
          </a:p>
        </p:txBody>
      </p:sp>
      <p:sp>
        <p:nvSpPr>
          <p:cNvPr id="3" name="Content Placeholder 2"/>
          <p:cNvSpPr>
            <a:spLocks noGrp="1"/>
          </p:cNvSpPr>
          <p:nvPr>
            <p:ph idx="1"/>
          </p:nvPr>
        </p:nvSpPr>
        <p:spPr/>
        <p:txBody>
          <a:bodyPr>
            <a:normAutofit fontScale="70000" lnSpcReduction="20000"/>
          </a:bodyPr>
          <a:lstStyle/>
          <a:p>
            <a:pPr marL="0" lvl="0" indent="0">
              <a:lnSpc>
                <a:spcPct val="160000"/>
              </a:lnSpc>
              <a:spcBef>
                <a:spcPts val="0"/>
              </a:spcBef>
              <a:buNone/>
            </a:pPr>
            <a:r>
              <a:rPr lang="en-US" dirty="0">
                <a:latin typeface="Avenir Roman" charset="0"/>
                <a:ea typeface="Avenir Roman" charset="0"/>
                <a:cs typeface="Avenir Roman" charset="0"/>
              </a:rPr>
              <a:t>  After these things </a:t>
            </a:r>
            <a:r>
              <a:rPr lang="en-US" dirty="0" smtClean="0">
                <a:latin typeface="Avenir Roman" charset="0"/>
                <a:ea typeface="Avenir Roman" charset="0"/>
                <a:cs typeface="Avenir Roman" charset="0"/>
              </a:rPr>
              <a:t>God </a:t>
            </a:r>
            <a:r>
              <a:rPr lang="en-US" dirty="0">
                <a:latin typeface="Avenir Roman" charset="0"/>
                <a:ea typeface="Avenir Roman" charset="0"/>
                <a:cs typeface="Avenir Roman" charset="0"/>
              </a:rPr>
              <a:t>tested Abraham and said to him, “Abraham!” And he said, “Here I am.”  </a:t>
            </a:r>
            <a:r>
              <a:rPr lang="en-US" u="sng" baseline="30000" dirty="0">
                <a:latin typeface="Avenir Roman" charset="0"/>
                <a:ea typeface="Avenir Roman" charset="0"/>
                <a:cs typeface="Avenir Roman" charset="0"/>
              </a:rPr>
              <a:t>2</a:t>
            </a:r>
            <a:r>
              <a:rPr lang="en-US" dirty="0">
                <a:latin typeface="Avenir Roman" charset="0"/>
                <a:ea typeface="Avenir Roman" charset="0"/>
                <a:cs typeface="Avenir Roman" charset="0"/>
              </a:rPr>
              <a:t> He said, “Take your son, your only son Isaac, whom you love, and go to </a:t>
            </a:r>
            <a:r>
              <a:rPr lang="en-US" dirty="0" smtClean="0">
                <a:latin typeface="Avenir Roman" charset="0"/>
                <a:ea typeface="Avenir Roman" charset="0"/>
                <a:cs typeface="Avenir Roman" charset="0"/>
              </a:rPr>
              <a:t>the </a:t>
            </a:r>
            <a:r>
              <a:rPr lang="en-US" dirty="0">
                <a:latin typeface="Avenir Roman" charset="0"/>
                <a:ea typeface="Avenir Roman" charset="0"/>
                <a:cs typeface="Avenir Roman" charset="0"/>
              </a:rPr>
              <a:t>land of Moriah, and offer him there as a burnt offering on one of the mountains of which I shall tell you.”  </a:t>
            </a:r>
            <a:r>
              <a:rPr lang="en-US" u="sng" baseline="30000" dirty="0">
                <a:latin typeface="Avenir Roman" charset="0"/>
                <a:ea typeface="Avenir Roman" charset="0"/>
                <a:cs typeface="Avenir Roman" charset="0"/>
              </a:rPr>
              <a:t>3</a:t>
            </a:r>
            <a:r>
              <a:rPr lang="en-US" dirty="0">
                <a:latin typeface="Avenir Roman" charset="0"/>
                <a:ea typeface="Avenir Roman" charset="0"/>
                <a:cs typeface="Avenir Roman" charset="0"/>
              </a:rPr>
              <a:t> So Abraham rose early in the morning, saddled his donkey, and took two of his young men with him, and his son Isaac. And he cut the wood for the burnt offering and arose and went to the place of which God had told him.  </a:t>
            </a:r>
            <a:r>
              <a:rPr lang="en-US" u="sng" baseline="30000" dirty="0">
                <a:latin typeface="Avenir Roman" charset="0"/>
                <a:ea typeface="Avenir Roman" charset="0"/>
                <a:cs typeface="Avenir Roman" charset="0"/>
              </a:rPr>
              <a:t>4</a:t>
            </a:r>
            <a:r>
              <a:rPr lang="en-US" dirty="0">
                <a:latin typeface="Avenir Roman" charset="0"/>
                <a:ea typeface="Avenir Roman" charset="0"/>
                <a:cs typeface="Avenir Roman" charset="0"/>
              </a:rPr>
              <a:t> On the third day Abraham lifted up his eyes and saw the place from afar.  </a:t>
            </a:r>
            <a:r>
              <a:rPr lang="en-US" u="sng" baseline="30000" dirty="0">
                <a:latin typeface="Avenir Roman" charset="0"/>
                <a:ea typeface="Avenir Roman" charset="0"/>
                <a:cs typeface="Avenir Roman" charset="0"/>
              </a:rPr>
              <a:t>5</a:t>
            </a:r>
            <a:r>
              <a:rPr lang="en-US" dirty="0">
                <a:latin typeface="Avenir Roman" charset="0"/>
                <a:ea typeface="Avenir Roman" charset="0"/>
                <a:cs typeface="Avenir Roman" charset="0"/>
              </a:rPr>
              <a:t> Then Abraham said to his young men, “Stay here with the donkey; I and the </a:t>
            </a:r>
            <a:r>
              <a:rPr lang="en-US" dirty="0" smtClean="0">
                <a:latin typeface="Avenir Roman" charset="0"/>
                <a:ea typeface="Avenir Roman" charset="0"/>
                <a:cs typeface="Avenir Roman" charset="0"/>
              </a:rPr>
              <a:t>boy </a:t>
            </a:r>
            <a:r>
              <a:rPr lang="en-US" dirty="0">
                <a:latin typeface="Avenir Roman" charset="0"/>
                <a:ea typeface="Avenir Roman" charset="0"/>
                <a:cs typeface="Avenir Roman" charset="0"/>
              </a:rPr>
              <a:t>will go over there and worship and come again to you.”</a:t>
            </a:r>
          </a:p>
        </p:txBody>
      </p:sp>
    </p:spTree>
    <p:extLst>
      <p:ext uri="{BB962C8B-B14F-4D97-AF65-F5344CB8AC3E}">
        <p14:creationId xmlns:p14="http://schemas.microsoft.com/office/powerpoint/2010/main" val="86803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fontScale="90000"/>
          </a:bodyPr>
          <a:lstStyle/>
          <a:p>
            <a:pPr algn="ctr"/>
            <a:r>
              <a:rPr lang="en-US" b="1" dirty="0" smtClean="0">
                <a:solidFill>
                  <a:schemeClr val="accent2">
                    <a:lumMod val="75000"/>
                  </a:schemeClr>
                </a:solidFill>
                <a:latin typeface="Avenir Heavy" charset="0"/>
                <a:ea typeface="Avenir Heavy" charset="0"/>
                <a:cs typeface="Avenir Heavy" charset="0"/>
              </a:rPr>
              <a:t>Exodus 3:1-12</a:t>
            </a:r>
            <a:br>
              <a:rPr lang="en-US" b="1" dirty="0" smtClean="0">
                <a:solidFill>
                  <a:schemeClr val="accent2">
                    <a:lumMod val="75000"/>
                  </a:schemeClr>
                </a:solidFill>
                <a:latin typeface="Avenir Heavy" charset="0"/>
                <a:ea typeface="Avenir Heavy" charset="0"/>
                <a:cs typeface="Avenir Heavy" charset="0"/>
              </a:rPr>
            </a:br>
            <a:r>
              <a:rPr lang="en-US" b="1" dirty="0" smtClean="0">
                <a:solidFill>
                  <a:schemeClr val="accent2">
                    <a:lumMod val="75000"/>
                  </a:schemeClr>
                </a:solidFill>
                <a:latin typeface="Avenir Heavy" charset="0"/>
                <a:ea typeface="Avenir Heavy" charset="0"/>
                <a:cs typeface="Avenir Heavy" charset="0"/>
              </a:rPr>
              <a:t>&amp;</a:t>
            </a:r>
            <a:br>
              <a:rPr lang="en-US" b="1" dirty="0" smtClean="0">
                <a:solidFill>
                  <a:schemeClr val="accent2">
                    <a:lumMod val="75000"/>
                  </a:schemeClr>
                </a:solidFill>
                <a:latin typeface="Avenir Heavy" charset="0"/>
                <a:ea typeface="Avenir Heavy" charset="0"/>
                <a:cs typeface="Avenir Heavy" charset="0"/>
              </a:rPr>
            </a:br>
            <a:r>
              <a:rPr lang="en-US" b="1" dirty="0" smtClean="0">
                <a:solidFill>
                  <a:schemeClr val="accent2">
                    <a:lumMod val="75000"/>
                  </a:schemeClr>
                </a:solidFill>
                <a:latin typeface="Avenir Heavy" charset="0"/>
                <a:ea typeface="Avenir Heavy" charset="0"/>
                <a:cs typeface="Avenir Heavy" charset="0"/>
              </a:rPr>
              <a:t>Deuteronomy </a:t>
            </a:r>
            <a:r>
              <a:rPr lang="en-US" b="1" dirty="0" smtClean="0">
                <a:solidFill>
                  <a:schemeClr val="accent2">
                    <a:lumMod val="75000"/>
                  </a:schemeClr>
                </a:solidFill>
                <a:latin typeface="Avenir Heavy" charset="0"/>
                <a:ea typeface="Avenir Heavy" charset="0"/>
                <a:cs typeface="Avenir Heavy" charset="0"/>
              </a:rPr>
              <a:t>12:1-7</a:t>
            </a:r>
            <a:endParaRPr lang="en-US" b="1" dirty="0">
              <a:solidFill>
                <a:schemeClr val="accent2">
                  <a:lumMod val="75000"/>
                </a:schemeClr>
              </a:solidFill>
              <a:latin typeface="Avenir Heavy" charset="0"/>
              <a:ea typeface="Avenir Heavy" charset="0"/>
              <a:cs typeface="Avenir Heavy" charset="0"/>
            </a:endParaRPr>
          </a:p>
        </p:txBody>
      </p:sp>
    </p:spTree>
    <p:extLst>
      <p:ext uri="{BB962C8B-B14F-4D97-AF65-F5344CB8AC3E}">
        <p14:creationId xmlns:p14="http://schemas.microsoft.com/office/powerpoint/2010/main" val="138885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fontScale="90000"/>
          </a:bodyPr>
          <a:lstStyle/>
          <a:p>
            <a:pPr algn="ctr"/>
            <a:r>
              <a:rPr lang="en-US" b="1" dirty="0" smtClean="0">
                <a:solidFill>
                  <a:schemeClr val="accent2">
                    <a:lumMod val="75000"/>
                  </a:schemeClr>
                </a:solidFill>
                <a:latin typeface="Avenir Heavy" charset="0"/>
                <a:ea typeface="Avenir Heavy" charset="0"/>
                <a:cs typeface="Avenir Heavy" charset="0"/>
              </a:rPr>
              <a:t>Hosea 6:6</a:t>
            </a:r>
            <a:br>
              <a:rPr lang="en-US" b="1" dirty="0" smtClean="0">
                <a:solidFill>
                  <a:schemeClr val="accent2">
                    <a:lumMod val="75000"/>
                  </a:schemeClr>
                </a:solidFill>
                <a:latin typeface="Avenir Heavy" charset="0"/>
                <a:ea typeface="Avenir Heavy" charset="0"/>
                <a:cs typeface="Avenir Heavy" charset="0"/>
              </a:rPr>
            </a:br>
            <a:r>
              <a:rPr lang="en-US" b="1" dirty="0">
                <a:solidFill>
                  <a:schemeClr val="accent2">
                    <a:lumMod val="75000"/>
                  </a:schemeClr>
                </a:solidFill>
                <a:latin typeface="Avenir Heavy" charset="0"/>
                <a:ea typeface="Avenir Heavy" charset="0"/>
                <a:cs typeface="Avenir Heavy" charset="0"/>
              </a:rPr>
              <a:t>&amp;</a:t>
            </a:r>
            <a:r>
              <a:rPr lang="en-US" b="1" dirty="0" smtClean="0">
                <a:solidFill>
                  <a:schemeClr val="accent2">
                    <a:lumMod val="75000"/>
                  </a:schemeClr>
                </a:solidFill>
                <a:latin typeface="Avenir Heavy" charset="0"/>
                <a:ea typeface="Avenir Heavy" charset="0"/>
                <a:cs typeface="Avenir Heavy" charset="0"/>
              </a:rPr>
              <a:t/>
            </a:r>
            <a:br>
              <a:rPr lang="en-US" b="1" dirty="0" smtClean="0">
                <a:solidFill>
                  <a:schemeClr val="accent2">
                    <a:lumMod val="75000"/>
                  </a:schemeClr>
                </a:solidFill>
                <a:latin typeface="Avenir Heavy" charset="0"/>
                <a:ea typeface="Avenir Heavy" charset="0"/>
                <a:cs typeface="Avenir Heavy" charset="0"/>
              </a:rPr>
            </a:br>
            <a:r>
              <a:rPr lang="en-US" b="1" dirty="0" smtClean="0">
                <a:solidFill>
                  <a:schemeClr val="accent2">
                    <a:lumMod val="75000"/>
                  </a:schemeClr>
                </a:solidFill>
                <a:latin typeface="Avenir Heavy" charset="0"/>
                <a:ea typeface="Avenir Heavy" charset="0"/>
                <a:cs typeface="Avenir Heavy" charset="0"/>
              </a:rPr>
              <a:t>Psalm 40:6-8</a:t>
            </a:r>
            <a:endParaRPr lang="en-US" b="1" dirty="0">
              <a:solidFill>
                <a:schemeClr val="accent2">
                  <a:lumMod val="75000"/>
                </a:schemeClr>
              </a:solidFill>
              <a:latin typeface="Avenir Heavy" charset="0"/>
              <a:ea typeface="Avenir Heavy" charset="0"/>
              <a:cs typeface="Avenir Heavy" charset="0"/>
            </a:endParaRPr>
          </a:p>
        </p:txBody>
      </p:sp>
    </p:spTree>
    <p:extLst>
      <p:ext uri="{BB962C8B-B14F-4D97-AF65-F5344CB8AC3E}">
        <p14:creationId xmlns:p14="http://schemas.microsoft.com/office/powerpoint/2010/main" val="23630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3659" y="672662"/>
            <a:ext cx="4364683" cy="5512676"/>
          </a:xfrm>
          <a:prstGeom prst="rect">
            <a:avLst/>
          </a:prstGeom>
        </p:spPr>
      </p:pic>
      <p:sp>
        <p:nvSpPr>
          <p:cNvPr id="5" name="TextBox 4"/>
          <p:cNvSpPr txBox="1"/>
          <p:nvPr/>
        </p:nvSpPr>
        <p:spPr>
          <a:xfrm>
            <a:off x="3989407" y="4922135"/>
            <a:ext cx="4213185" cy="646331"/>
          </a:xfrm>
          <a:prstGeom prst="rect">
            <a:avLst/>
          </a:prstGeom>
          <a:noFill/>
        </p:spPr>
        <p:txBody>
          <a:bodyPr wrap="square" rtlCol="0">
            <a:spAutoFit/>
          </a:bodyPr>
          <a:lstStyle/>
          <a:p>
            <a:pPr algn="ctr"/>
            <a:r>
              <a:rPr lang="en-US" sz="3600" b="1" dirty="0" smtClean="0">
                <a:latin typeface="Avenir Black" charset="0"/>
                <a:ea typeface="Avenir Black" charset="0"/>
                <a:cs typeface="Avenir Black" charset="0"/>
              </a:rPr>
              <a:t>THIS IS WORSHIP</a:t>
            </a:r>
            <a:endParaRPr lang="en-US" sz="3600" b="1" dirty="0">
              <a:latin typeface="Avenir Black" charset="0"/>
              <a:ea typeface="Avenir Black" charset="0"/>
              <a:cs typeface="Avenir Black" charset="0"/>
            </a:endParaRPr>
          </a:p>
        </p:txBody>
      </p:sp>
    </p:spTree>
    <p:extLst>
      <p:ext uri="{BB962C8B-B14F-4D97-AF65-F5344CB8AC3E}">
        <p14:creationId xmlns:p14="http://schemas.microsoft.com/office/powerpoint/2010/main" val="43875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Avenir Book" charset="0"/>
                <a:ea typeface="Avenir Book" charset="0"/>
                <a:cs typeface="Avenir Book" charset="0"/>
              </a:rPr>
              <a:t>What is worship?</a:t>
            </a:r>
            <a:endParaRPr lang="en-US" b="1" i="1" dirty="0">
              <a:latin typeface="Avenir Book" charset="0"/>
              <a:ea typeface="Avenir Book" charset="0"/>
              <a:cs typeface="Avenir Book" charset="0"/>
            </a:endParaRP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Avenir Book" charset="0"/>
                <a:ea typeface="Avenir Book" charset="0"/>
                <a:cs typeface="Avenir Book" charset="0"/>
              </a:rPr>
              <a:t>Worship involves</a:t>
            </a:r>
          </a:p>
          <a:p>
            <a:pPr>
              <a:lnSpc>
                <a:spcPct val="100000"/>
              </a:lnSpc>
              <a:spcBef>
                <a:spcPts val="0"/>
              </a:spcBef>
            </a:pPr>
            <a:r>
              <a:rPr lang="en-US" dirty="0" smtClean="0">
                <a:latin typeface="Avenir Book" charset="0"/>
                <a:ea typeface="Avenir Book" charset="0"/>
                <a:cs typeface="Avenir Book" charset="0"/>
              </a:rPr>
              <a:t>Sacrifice</a:t>
            </a:r>
          </a:p>
          <a:p>
            <a:pPr>
              <a:lnSpc>
                <a:spcPct val="100000"/>
              </a:lnSpc>
              <a:spcBef>
                <a:spcPts val="0"/>
              </a:spcBef>
            </a:pPr>
            <a:r>
              <a:rPr lang="en-US" dirty="0" smtClean="0">
                <a:latin typeface="Avenir Book" charset="0"/>
                <a:ea typeface="Avenir Book" charset="0"/>
                <a:cs typeface="Avenir Book" charset="0"/>
              </a:rPr>
              <a:t>Submission</a:t>
            </a:r>
          </a:p>
          <a:p>
            <a:pPr>
              <a:lnSpc>
                <a:spcPct val="100000"/>
              </a:lnSpc>
              <a:spcBef>
                <a:spcPts val="0"/>
              </a:spcBef>
            </a:pPr>
            <a:r>
              <a:rPr lang="en-US" dirty="0" smtClean="0">
                <a:latin typeface="Avenir Book" charset="0"/>
                <a:ea typeface="Avenir Book" charset="0"/>
                <a:cs typeface="Avenir Book" charset="0"/>
              </a:rPr>
              <a:t>Giving thanks</a:t>
            </a:r>
          </a:p>
          <a:p>
            <a:pPr>
              <a:lnSpc>
                <a:spcPct val="100000"/>
              </a:lnSpc>
              <a:spcBef>
                <a:spcPts val="0"/>
              </a:spcBef>
            </a:pPr>
            <a:r>
              <a:rPr lang="en-US" dirty="0" smtClean="0">
                <a:latin typeface="Avenir Book" charset="0"/>
                <a:ea typeface="Avenir Book" charset="0"/>
                <a:cs typeface="Avenir Book" charset="0"/>
              </a:rPr>
              <a:t>Giving glory</a:t>
            </a:r>
          </a:p>
          <a:p>
            <a:pPr>
              <a:lnSpc>
                <a:spcPct val="100000"/>
              </a:lnSpc>
              <a:spcBef>
                <a:spcPts val="0"/>
              </a:spcBef>
            </a:pPr>
            <a:r>
              <a:rPr lang="en-US" dirty="0" smtClean="0">
                <a:latin typeface="Avenir Book" charset="0"/>
                <a:ea typeface="Avenir Book" charset="0"/>
                <a:cs typeface="Avenir Book" charset="0"/>
              </a:rPr>
              <a:t>Praising</a:t>
            </a:r>
          </a:p>
          <a:p>
            <a:pPr>
              <a:lnSpc>
                <a:spcPct val="100000"/>
              </a:lnSpc>
              <a:spcBef>
                <a:spcPts val="0"/>
              </a:spcBef>
            </a:pPr>
            <a:r>
              <a:rPr lang="en-US" dirty="0" smtClean="0">
                <a:latin typeface="Avenir Book" charset="0"/>
                <a:ea typeface="Avenir Book" charset="0"/>
                <a:cs typeface="Avenir Book" charset="0"/>
              </a:rPr>
              <a:t>Obedience</a:t>
            </a:r>
          </a:p>
          <a:p>
            <a:pPr>
              <a:lnSpc>
                <a:spcPct val="100000"/>
              </a:lnSpc>
              <a:spcBef>
                <a:spcPts val="0"/>
              </a:spcBef>
            </a:pPr>
            <a:r>
              <a:rPr lang="en-US" dirty="0" smtClean="0">
                <a:latin typeface="Avenir Book" charset="0"/>
                <a:ea typeface="Avenir Book" charset="0"/>
                <a:cs typeface="Avenir Book" charset="0"/>
              </a:rPr>
              <a:t>Trust</a:t>
            </a:r>
          </a:p>
          <a:p>
            <a:pPr>
              <a:lnSpc>
                <a:spcPct val="100000"/>
              </a:lnSpc>
              <a:spcBef>
                <a:spcPts val="0"/>
              </a:spcBef>
            </a:pPr>
            <a:r>
              <a:rPr lang="en-US" dirty="0" err="1" smtClean="0">
                <a:latin typeface="Avenir Book" charset="0"/>
                <a:ea typeface="Avenir Book" charset="0"/>
                <a:cs typeface="Avenir Book" charset="0"/>
              </a:rPr>
              <a:t>Etc</a:t>
            </a:r>
            <a:r>
              <a:rPr lang="is-IS" dirty="0" smtClean="0">
                <a:latin typeface="Avenir Book" charset="0"/>
                <a:ea typeface="Avenir Book" charset="0"/>
                <a:cs typeface="Avenir Book" charset="0"/>
              </a:rPr>
              <a:t>…</a:t>
            </a: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577190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Avenir Book" charset="0"/>
                <a:ea typeface="Avenir Book" charset="0"/>
                <a:cs typeface="Avenir Book" charset="0"/>
              </a:rPr>
              <a:t>How important is worship?</a:t>
            </a:r>
            <a:endParaRPr lang="en-US" b="1" i="1" dirty="0">
              <a:latin typeface="Avenir Book" charset="0"/>
              <a:ea typeface="Avenir Book" charset="0"/>
              <a:cs typeface="Avenir Book" charset="0"/>
            </a:endParaRPr>
          </a:p>
        </p:txBody>
      </p:sp>
      <p:sp>
        <p:nvSpPr>
          <p:cNvPr id="3" name="Content Placeholder 2"/>
          <p:cNvSpPr>
            <a:spLocks noGrp="1"/>
          </p:cNvSpPr>
          <p:nvPr>
            <p:ph idx="1"/>
          </p:nvPr>
        </p:nvSpPr>
        <p:spPr/>
        <p:txBody>
          <a:bodyPr/>
          <a:lstStyle/>
          <a:p>
            <a:pPr marL="0" indent="0">
              <a:buNone/>
            </a:pPr>
            <a:endParaRPr lang="en-US" dirty="0" smtClean="0">
              <a:latin typeface="Avenir Book" charset="0"/>
              <a:ea typeface="Avenir Book" charset="0"/>
              <a:cs typeface="Avenir Book" charset="0"/>
            </a:endParaRPr>
          </a:p>
          <a:p>
            <a:pPr marL="0" indent="0">
              <a:buNone/>
            </a:pPr>
            <a:endParaRPr lang="en-US" dirty="0">
              <a:latin typeface="Avenir Book" charset="0"/>
              <a:ea typeface="Avenir Book" charset="0"/>
              <a:cs typeface="Avenir Book" charset="0"/>
            </a:endParaRPr>
          </a:p>
          <a:p>
            <a:pPr marL="0" indent="0">
              <a:buNone/>
            </a:pPr>
            <a:r>
              <a:rPr lang="en-US" b="1" dirty="0" smtClean="0">
                <a:solidFill>
                  <a:schemeClr val="accent1">
                    <a:lumMod val="40000"/>
                    <a:lumOff val="60000"/>
                  </a:schemeClr>
                </a:solidFill>
                <a:latin typeface="Avenir Book" charset="0"/>
                <a:ea typeface="Avenir Book" charset="0"/>
                <a:cs typeface="Avenir Book" charset="0"/>
              </a:rPr>
              <a:t>There is no aspect of Christian faith that does not involve worship</a:t>
            </a:r>
            <a:endParaRPr lang="en-US" b="1" dirty="0">
              <a:solidFill>
                <a:schemeClr val="accent1">
                  <a:lumMod val="40000"/>
                  <a:lumOff val="60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210042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986</TotalTime>
  <Words>83</Words>
  <Application>Microsoft Macintosh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Avenir Black</vt:lpstr>
      <vt:lpstr>Avenir Book</vt:lpstr>
      <vt:lpstr>Avenir Heavy</vt:lpstr>
      <vt:lpstr>Avenir Roman</vt:lpstr>
      <vt:lpstr>Calibri</vt:lpstr>
      <vt:lpstr>Corbel</vt:lpstr>
      <vt:lpstr>Arial</vt:lpstr>
      <vt:lpstr>Depth</vt:lpstr>
      <vt:lpstr>Biblical Worship </vt:lpstr>
      <vt:lpstr>Biblical Worship</vt:lpstr>
      <vt:lpstr>What is Biblical Worship?</vt:lpstr>
      <vt:lpstr>Genesis 22:1-5</vt:lpstr>
      <vt:lpstr>Exodus 3:1-12 &amp; Deuteronomy 12:1-7</vt:lpstr>
      <vt:lpstr>Hosea 6:6 &amp; Psalm 40:6-8</vt:lpstr>
      <vt:lpstr>PowerPoint Presentation</vt:lpstr>
      <vt:lpstr>What is worship?</vt:lpstr>
      <vt:lpstr>How important is worship?</vt:lpstr>
      <vt:lpstr>How do we worship?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Meditation</dc:title>
  <dc:creator>Joe Kisselburgh</dc:creator>
  <cp:lastModifiedBy>Joe Kisselburgh</cp:lastModifiedBy>
  <cp:revision>27</cp:revision>
  <cp:lastPrinted>2016-01-31T17:36:28Z</cp:lastPrinted>
  <dcterms:created xsi:type="dcterms:W3CDTF">2016-01-21T20:38:18Z</dcterms:created>
  <dcterms:modified xsi:type="dcterms:W3CDTF">2016-02-21T20:04:18Z</dcterms:modified>
</cp:coreProperties>
</file>