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notesSlides/notesSlide1.xml" ContentType="application/vnd.openxmlformats-officedocument.presentationml.notesSlide+xml"/>
  <Override PartName="/ppt/media/image3.jpeg" ContentType="image/jpeg"/>
  <Override PartName="/ppt/notesSlides/notesSlide2.xml" ContentType="application/vnd.openxmlformats-officedocument.presentationml.notesSlide+xml"/>
  <Override PartName="/ppt/media/image4.jpeg" ContentType="image/jpeg"/>
  <Override PartName="/ppt/notesSlides/notesSlide3.xml" ContentType="application/vnd.openxmlformats-officedocument.presentationml.notesSlide+xml"/>
  <Override PartName="/ppt/notesSlides/notesSlide4.xml" ContentType="application/vnd.openxmlformats-officedocument.presentationml.notesSlide+xml"/>
  <Override PartName="/ppt/media/image5.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firstCol>
    <a:lastRow>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lastRow>
    <a:firstRow>
      <a:tcTxStyle b="on"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firstRow>
  </a:tblStyle>
  <a:tblStyle styleId="{C7B018BB-80A7-4F77-B60F-C8B233D01FF8}" styleName="">
    <a:tblBg/>
    <a:wholeTbl>
      <a:tcTxStyle b="off" i="off">
        <a:font>
          <a:latin typeface="Helvetica Neue"/>
          <a:ea typeface="Helvetica Neue"/>
          <a:cs typeface="Helvetica Neue"/>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84E00"/>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firstRow>
  </a:tblStyle>
  <a:tblStyle styleId="{EEE7283C-3CF3-47DC-8721-378D4A62B228}" styleName="">
    <a:tblBg/>
    <a:wholeTbl>
      <a:tcTxStyle b="off" i="off">
        <a:font>
          <a:latin typeface="Helvetica Neue"/>
          <a:ea typeface="Helvetica Neue"/>
          <a:cs typeface="Helvetica Neue"/>
        </a:font>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firstRow>
  </a:tblStyle>
  <a:tblStyle styleId="{CF821DB8-F4EB-4A41-A1BA-3FCAFE7338EE}"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19728"/>
              <a:satOff val="5580"/>
              <a:lumOff val="-12961"/>
            </a:schemeClr>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firstRow>
  </a:tblStyle>
  <a:tblStyle styleId="{33BA23B1-9221-436E-865A-0063620EA4FD}" styleName="">
    <a:tblBg/>
    <a:wholeTbl>
      <a:tcTxStyle b="off" i="off">
        <a:font>
          <a:latin typeface="Helvetica Neue"/>
          <a:ea typeface="Helvetica Neue"/>
          <a:cs typeface="Helvetica Neue"/>
        </a:font>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98089"/>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firstRow>
  </a:tblStyle>
  <a:tblStyle styleId="{2708684C-4D16-4618-839F-0558EEFCDFE6}" styleName="">
    <a:tblBg/>
    <a:wholeTbl>
      <a:tcTxStyle b="off" i="off">
        <a:font>
          <a:latin typeface="Helvetica Neue"/>
          <a:ea typeface="Helvetica Neue"/>
          <a:cs typeface="Helvetica Neue"/>
        </a:font>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ff"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24" name="Shape 124"/>
          <p:cNvSpPr/>
          <p:nvPr>
            <p:ph type="sldImg"/>
          </p:nvPr>
        </p:nvSpPr>
        <p:spPr>
          <a:xfrm>
            <a:off x="1143000" y="685800"/>
            <a:ext cx="4572000" cy="3429000"/>
          </a:xfrm>
          <a:prstGeom prst="rect">
            <a:avLst/>
          </a:prstGeom>
        </p:spPr>
        <p:txBody>
          <a:bodyPr/>
          <a:lstStyle/>
          <a:p>
            <a:pPr/>
          </a:p>
        </p:txBody>
      </p:sp>
      <p:sp>
        <p:nvSpPr>
          <p:cNvPr id="125" name="Shape 125"/>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_rels/notesSlide3.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_rels/notesSlide4.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4" name="Shape 184"/>
          <p:cNvSpPr/>
          <p:nvPr>
            <p:ph type="sldImg"/>
          </p:nvPr>
        </p:nvSpPr>
        <p:spPr>
          <a:prstGeom prst="rect">
            <a:avLst/>
          </a:prstGeom>
        </p:spPr>
        <p:txBody>
          <a:bodyPr/>
          <a:lstStyle/>
          <a:p>
            <a:pPr/>
          </a:p>
        </p:txBody>
      </p:sp>
      <p:sp>
        <p:nvSpPr>
          <p:cNvPr id="185" name="Shape 185"/>
          <p:cNvSpPr/>
          <p:nvPr>
            <p:ph type="body" sz="quarter" idx="1"/>
          </p:nvPr>
        </p:nvSpPr>
        <p:spPr>
          <a:prstGeom prst="rect">
            <a:avLst/>
          </a:prstGeom>
        </p:spPr>
        <p:txBody>
          <a:bodyPr/>
          <a:lstStyle/>
          <a:p>
            <a:pPr>
              <a:defRPr i="1"/>
            </a:pPr>
            <a:r>
              <a:t>“In this palace he erected very high walks, supported by stone pillars; and by planting what was called a pensile paradise, and replenishing it with all sorts of trees, he rendered the prospect an exact resemblance of a mountainous country. This he did to gratify his queen, because she had been brought up in Media, and was fond of a mountainous situation.” </a:t>
            </a:r>
            <a:r>
              <a:rPr i="0"/>
              <a:t>Josephus quoting Berossus, a Babylonian priest of Marduk, whose writing circa 290 BC is the earliest known mention of the gardens.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4" name="Shape 234"/>
          <p:cNvSpPr/>
          <p:nvPr>
            <p:ph type="sldImg"/>
          </p:nvPr>
        </p:nvSpPr>
        <p:spPr>
          <a:prstGeom prst="rect">
            <a:avLst/>
          </a:prstGeom>
        </p:spPr>
        <p:txBody>
          <a:bodyPr/>
          <a:lstStyle/>
          <a:p>
            <a:pPr/>
          </a:p>
        </p:txBody>
      </p:sp>
      <p:sp>
        <p:nvSpPr>
          <p:cNvPr id="235" name="Shape 235"/>
          <p:cNvSpPr/>
          <p:nvPr>
            <p:ph type="body" sz="quarter" idx="1"/>
          </p:nvPr>
        </p:nvSpPr>
        <p:spPr>
          <a:prstGeom prst="rect">
            <a:avLst/>
          </a:prstGeom>
        </p:spPr>
        <p:txBody>
          <a:bodyPr/>
          <a:lstStyle/>
          <a:p>
            <a:pPr/>
            <a:r>
              <a:t>Lion of Babylon, Ishtar gate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9" name="Shape 249"/>
          <p:cNvSpPr/>
          <p:nvPr>
            <p:ph type="sldImg"/>
          </p:nvPr>
        </p:nvSpPr>
        <p:spPr>
          <a:prstGeom prst="rect">
            <a:avLst/>
          </a:prstGeom>
        </p:spPr>
        <p:txBody>
          <a:bodyPr/>
          <a:lstStyle/>
          <a:p>
            <a:pPr/>
          </a:p>
        </p:txBody>
      </p:sp>
      <p:sp>
        <p:nvSpPr>
          <p:cNvPr id="250" name="Shape 250"/>
          <p:cNvSpPr/>
          <p:nvPr>
            <p:ph type="body" sz="quarter" idx="1"/>
          </p:nvPr>
        </p:nvSpPr>
        <p:spPr>
          <a:prstGeom prst="rect">
            <a:avLst/>
          </a:prstGeom>
        </p:spPr>
        <p:txBody>
          <a:bodyPr/>
          <a:lstStyle/>
          <a:p>
            <a:pPr marL="228600" indent="-228600">
              <a:buSzPct val="100000"/>
              <a:buChar char="•"/>
            </a:pPr>
            <a:r>
              <a:t>Daniel 2 - 7 also forms a chiasmus </a:t>
            </a:r>
          </a:p>
          <a:p>
            <a:pPr marL="228600" indent="-228600">
              <a:buSzPct val="100000"/>
              <a:buChar char="•"/>
            </a:pPr>
            <a:r>
              <a:t>A : dream of 4 kingdoms replaced by a fifth (Ch 2)</a:t>
            </a:r>
          </a:p>
          <a:p>
            <a:pPr lvl="1" marL="457200" indent="-228600">
              <a:buSzPct val="100000"/>
              <a:buChar char="•"/>
            </a:pPr>
            <a:r>
              <a:t>B : Daniel’s 3 friends in fiery furnace (Ch 3)</a:t>
            </a:r>
          </a:p>
          <a:p>
            <a:pPr lvl="2" marL="685800" indent="-228600">
              <a:buSzPct val="100000"/>
              <a:buChar char="•"/>
            </a:pPr>
            <a:r>
              <a:t>C : Daniel’s interpretation of dream for Nebuchadnezzar (Ch 4)</a:t>
            </a:r>
          </a:p>
          <a:p>
            <a:pPr lvl="2" marL="685800" indent="-228600">
              <a:buSzPct val="100000"/>
              <a:buChar char="•"/>
            </a:pPr>
            <a:r>
              <a:t>C : Daniel’s interpretation of handwriting on wall for Belshazzar (Ch 5)</a:t>
            </a:r>
          </a:p>
          <a:p>
            <a:pPr lvl="1" marL="457200" indent="-228600">
              <a:buSzPct val="100000"/>
              <a:buChar char="•"/>
            </a:pPr>
            <a:r>
              <a:t>B : Daniel in the Lion’s Den (Ch 6)</a:t>
            </a:r>
          </a:p>
          <a:p>
            <a:pPr marL="228600" indent="-228600">
              <a:buSzPct val="100000"/>
              <a:buChar char="•"/>
            </a:pPr>
            <a:r>
              <a:t>A : A vision for 4 kingdoms replaces by a fifth (Ch 7)</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3" name="Shape 263"/>
          <p:cNvSpPr/>
          <p:nvPr>
            <p:ph type="sldImg"/>
          </p:nvPr>
        </p:nvSpPr>
        <p:spPr>
          <a:prstGeom prst="rect">
            <a:avLst/>
          </a:prstGeom>
        </p:spPr>
        <p:txBody>
          <a:bodyPr/>
          <a:lstStyle/>
          <a:p>
            <a:pPr/>
          </a:p>
        </p:txBody>
      </p:sp>
      <p:sp>
        <p:nvSpPr>
          <p:cNvPr id="264" name="Shape 264"/>
          <p:cNvSpPr/>
          <p:nvPr>
            <p:ph type="body" sz="quarter" idx="1"/>
          </p:nvPr>
        </p:nvSpPr>
        <p:spPr>
          <a:prstGeom prst="rect">
            <a:avLst/>
          </a:prstGeom>
        </p:spPr>
        <p:txBody>
          <a:bodyPr/>
          <a:lstStyle/>
          <a:p>
            <a:pPr/>
            <a:r>
              <a:t>4:4 Is in the first person written by Nebuchadnezzar.</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29200"/>
            <a:ext cx="10464800" cy="1130300"/>
          </a:xfrm>
          <a:prstGeom prst="rect">
            <a:avLst/>
          </a:prstGeom>
        </p:spPr>
        <p:txBody>
          <a:bodyPr anchor="t"/>
          <a:lstStyle>
            <a:lvl1pPr marL="0" indent="0" algn="ctr">
              <a:spcBef>
                <a:spcPts val="0"/>
              </a:spcBef>
              <a:buClrTx/>
              <a:buSzTx/>
              <a:buNone/>
              <a:defRPr sz="3700">
                <a:latin typeface="Times"/>
                <a:ea typeface="Times"/>
                <a:cs typeface="Times"/>
                <a:sym typeface="Times"/>
              </a:defRPr>
            </a:lvl1pPr>
            <a:lvl2pPr marL="0" indent="0" algn="ctr">
              <a:spcBef>
                <a:spcPts val="0"/>
              </a:spcBef>
              <a:buClrTx/>
              <a:buSzTx/>
              <a:buNone/>
              <a:defRPr sz="3700">
                <a:latin typeface="Times"/>
                <a:ea typeface="Times"/>
                <a:cs typeface="Times"/>
                <a:sym typeface="Times"/>
              </a:defRPr>
            </a:lvl2pPr>
            <a:lvl3pPr marL="0" indent="0" algn="ctr">
              <a:spcBef>
                <a:spcPts val="0"/>
              </a:spcBef>
              <a:buClrTx/>
              <a:buSzTx/>
              <a:buNone/>
              <a:defRPr sz="3700">
                <a:latin typeface="Times"/>
                <a:ea typeface="Times"/>
                <a:cs typeface="Times"/>
                <a:sym typeface="Times"/>
              </a:defRPr>
            </a:lvl3pPr>
            <a:lvl4pPr marL="0" indent="0" algn="ctr">
              <a:spcBef>
                <a:spcPts val="0"/>
              </a:spcBef>
              <a:buClrTx/>
              <a:buSzTx/>
              <a:buNone/>
              <a:defRPr sz="3700">
                <a:latin typeface="Times"/>
                <a:ea typeface="Times"/>
                <a:cs typeface="Times"/>
                <a:sym typeface="Times"/>
              </a:defRPr>
            </a:lvl4pPr>
            <a:lvl5pPr marL="0" indent="0" algn="ctr">
              <a:spcBef>
                <a:spcPts val="0"/>
              </a:spcBef>
              <a:buClrTx/>
              <a:buSzTx/>
              <a:buNone/>
              <a:defRPr sz="3700">
                <a:latin typeface="Times"/>
                <a:ea typeface="Times"/>
                <a:cs typeface="Times"/>
                <a:sym typeface="Times"/>
              </a:defRPr>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469900"/>
          </a:xfrm>
          <a:prstGeom prst="rect">
            <a:avLst/>
          </a:prstGeom>
        </p:spPr>
        <p:txBody>
          <a:bodyPr anchor="t">
            <a:spAutoFit/>
          </a:bodyPr>
          <a:lstStyle>
            <a:lvl1pPr marL="0" indent="0" algn="ctr">
              <a:spcBef>
                <a:spcPts val="0"/>
              </a:spcBef>
              <a:buClrTx/>
              <a:buSzTx/>
              <a:buNone/>
              <a:defRPr i="1" sz="2400">
                <a:latin typeface="Times"/>
                <a:ea typeface="Times"/>
                <a:cs typeface="Times"/>
                <a:sym typeface="Times"/>
              </a:defRPr>
            </a:lvl1pPr>
          </a:lstStyle>
          <a:p>
            <a:pPr/>
            <a:r>
              <a:t>–Johnny Appleseed</a:t>
            </a:r>
          </a:p>
        </p:txBody>
      </p:sp>
      <p:sp>
        <p:nvSpPr>
          <p:cNvPr id="94" name="“Type a quote here.”"/>
          <p:cNvSpPr txBox="1"/>
          <p:nvPr>
            <p:ph type="body" sz="quarter" idx="14"/>
          </p:nvPr>
        </p:nvSpPr>
        <p:spPr>
          <a:xfrm>
            <a:off x="1270000" y="4295986"/>
            <a:ext cx="10464800" cy="635001"/>
          </a:xfrm>
          <a:prstGeom prst="rect">
            <a:avLst/>
          </a:prstGeom>
        </p:spPr>
        <p:txBody>
          <a:bodyPr>
            <a:spAutoFit/>
          </a:bodyPr>
          <a:lstStyle>
            <a:lvl1pPr marL="0" indent="0" algn="ctr">
              <a:spcBef>
                <a:spcPts val="0"/>
              </a:spcBef>
              <a:buClrTx/>
              <a:buSzTx/>
              <a:buNone/>
              <a:defRPr sz="3400">
                <a:latin typeface="Times"/>
                <a:ea typeface="Times"/>
                <a:cs typeface="Times"/>
                <a:sym typeface="Times"/>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117" name="Title Text"/>
          <p:cNvSpPr txBox="1"/>
          <p:nvPr>
            <p:ph type="title"/>
          </p:nvPr>
        </p:nvSpPr>
        <p:spPr>
          <a:prstGeom prst="rect">
            <a:avLst/>
          </a:prstGeom>
        </p:spPr>
        <p:txBody>
          <a:bodyPr/>
          <a:lstStyle>
            <a:lvl1pPr>
              <a:defRPr>
                <a:latin typeface="+mn-lt"/>
                <a:ea typeface="+mn-ea"/>
                <a:cs typeface="+mn-cs"/>
                <a:sym typeface="Helvetica Neue Medium"/>
              </a:defRPr>
            </a:lvl1pPr>
          </a:lstStyle>
          <a:p>
            <a:pPr/>
            <a:r>
              <a:t>Title Text</a:t>
            </a:r>
          </a:p>
        </p:txBody>
      </p:sp>
      <p:sp>
        <p:nvSpPr>
          <p:cNvPr id="11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19250" y="673100"/>
            <a:ext cx="9758016" cy="5905500"/>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lstStyle/>
          <a:p>
            <a:pPr/>
            <a:r>
              <a:t>Title Text</a:t>
            </a:r>
          </a:p>
        </p:txBody>
      </p:sp>
      <p:sp>
        <p:nvSpPr>
          <p:cNvPr id="22" name="Body Level One…"/>
          <p:cNvSpPr txBox="1"/>
          <p:nvPr>
            <p:ph type="body" sz="quarter" idx="1"/>
          </p:nvPr>
        </p:nvSpPr>
        <p:spPr>
          <a:xfrm>
            <a:off x="1270000" y="8153400"/>
            <a:ext cx="10464800" cy="1130300"/>
          </a:xfrm>
          <a:prstGeom prst="rect">
            <a:avLst/>
          </a:prstGeom>
        </p:spPr>
        <p:txBody>
          <a:bodyPr anchor="t"/>
          <a:lstStyle>
            <a:lvl1pPr marL="0" indent="0" algn="ctr">
              <a:spcBef>
                <a:spcPts val="0"/>
              </a:spcBef>
              <a:buClrTx/>
              <a:buSzTx/>
              <a:buNone/>
              <a:defRPr sz="3700">
                <a:latin typeface="Times"/>
                <a:ea typeface="Times"/>
                <a:cs typeface="Times"/>
                <a:sym typeface="Times"/>
              </a:defRPr>
            </a:lvl1pPr>
            <a:lvl2pPr marL="0" indent="0" algn="ctr">
              <a:spcBef>
                <a:spcPts val="0"/>
              </a:spcBef>
              <a:buClrTx/>
              <a:buSzTx/>
              <a:buNone/>
              <a:defRPr sz="3700">
                <a:latin typeface="Times"/>
                <a:ea typeface="Times"/>
                <a:cs typeface="Times"/>
                <a:sym typeface="Times"/>
              </a:defRPr>
            </a:lvl2pPr>
            <a:lvl3pPr marL="0" indent="0" algn="ctr">
              <a:spcBef>
                <a:spcPts val="0"/>
              </a:spcBef>
              <a:buClrTx/>
              <a:buSzTx/>
              <a:buNone/>
              <a:defRPr sz="3700">
                <a:latin typeface="Times"/>
                <a:ea typeface="Times"/>
                <a:cs typeface="Times"/>
                <a:sym typeface="Times"/>
              </a:defRPr>
            </a:lvl3pPr>
            <a:lvl4pPr marL="0" indent="0" algn="ctr">
              <a:spcBef>
                <a:spcPts val="0"/>
              </a:spcBef>
              <a:buClrTx/>
              <a:buSzTx/>
              <a:buNone/>
              <a:defRPr sz="3700">
                <a:latin typeface="Times"/>
                <a:ea typeface="Times"/>
                <a:cs typeface="Times"/>
                <a:sym typeface="Times"/>
              </a:defRPr>
            </a:lvl4pPr>
            <a:lvl5pPr marL="0" indent="0" algn="ctr">
              <a:spcBef>
                <a:spcPts val="0"/>
              </a:spcBef>
              <a:buClrTx/>
              <a:buSzTx/>
              <a:buNone/>
              <a:defRPr sz="3700">
                <a:latin typeface="Times"/>
                <a:ea typeface="Times"/>
                <a:cs typeface="Times"/>
                <a:sym typeface="Times"/>
              </a:defRPr>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er">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sz="half" idx="13"/>
          </p:nvPr>
        </p:nvSpPr>
        <p:spPr>
          <a:xfrm>
            <a:off x="6718300" y="638919"/>
            <a:ext cx="5334001" cy="8216901"/>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24400"/>
            <a:ext cx="5334000" cy="4114800"/>
          </a:xfrm>
          <a:prstGeom prst="rect">
            <a:avLst/>
          </a:prstGeom>
        </p:spPr>
        <p:txBody>
          <a:bodyPr anchor="t"/>
          <a:lstStyle>
            <a:lvl1pPr marL="0" indent="0" algn="ctr">
              <a:spcBef>
                <a:spcPts val="0"/>
              </a:spcBef>
              <a:buClrTx/>
              <a:buSzTx/>
              <a:buNone/>
              <a:defRPr sz="3700">
                <a:latin typeface="Times"/>
                <a:ea typeface="Times"/>
                <a:cs typeface="Times"/>
                <a:sym typeface="Times"/>
              </a:defRPr>
            </a:lvl1pPr>
            <a:lvl2pPr marL="0" indent="0" algn="ctr">
              <a:spcBef>
                <a:spcPts val="0"/>
              </a:spcBef>
              <a:buClrTx/>
              <a:buSzTx/>
              <a:buNone/>
              <a:defRPr sz="3700">
                <a:latin typeface="Times"/>
                <a:ea typeface="Times"/>
                <a:cs typeface="Times"/>
                <a:sym typeface="Times"/>
              </a:defRPr>
            </a:lvl2pPr>
            <a:lvl3pPr marL="0" indent="0" algn="ctr">
              <a:spcBef>
                <a:spcPts val="0"/>
              </a:spcBef>
              <a:buClrTx/>
              <a:buSzTx/>
              <a:buNone/>
              <a:defRPr sz="3700">
                <a:latin typeface="Times"/>
                <a:ea typeface="Times"/>
                <a:cs typeface="Times"/>
                <a:sym typeface="Times"/>
              </a:defRPr>
            </a:lvl3pPr>
            <a:lvl4pPr marL="0" indent="0" algn="ctr">
              <a:spcBef>
                <a:spcPts val="0"/>
              </a:spcBef>
              <a:buClrTx/>
              <a:buSzTx/>
              <a:buNone/>
              <a:defRPr sz="3700">
                <a:latin typeface="Times"/>
                <a:ea typeface="Times"/>
                <a:cs typeface="Times"/>
                <a:sym typeface="Times"/>
              </a:defRPr>
            </a:lvl4pPr>
            <a:lvl5pPr marL="0" indent="0" algn="ctr">
              <a:spcBef>
                <a:spcPts val="0"/>
              </a:spcBef>
              <a:buClrTx/>
              <a:buSzTx/>
              <a:buNone/>
              <a:defRPr sz="3700">
                <a:latin typeface="Times"/>
                <a:ea typeface="Times"/>
                <a:cs typeface="Times"/>
                <a:sym typeface="Times"/>
              </a:defRPr>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lvl1pPr>
              <a:buClrTx/>
              <a:defRPr>
                <a:latin typeface="Times"/>
                <a:ea typeface="Times"/>
                <a:cs typeface="Times"/>
                <a:sym typeface="Times"/>
              </a:defRPr>
            </a:lvl1pPr>
            <a:lvl2pPr>
              <a:buClrTx/>
              <a:defRPr>
                <a:latin typeface="Times"/>
                <a:ea typeface="Times"/>
                <a:cs typeface="Times"/>
                <a:sym typeface="Times"/>
              </a:defRPr>
            </a:lvl2pPr>
            <a:lvl3pPr>
              <a:buClrTx/>
              <a:defRPr>
                <a:latin typeface="Times"/>
                <a:ea typeface="Times"/>
                <a:cs typeface="Times"/>
                <a:sym typeface="Times"/>
              </a:defRPr>
            </a:lvl3pPr>
            <a:lvl4pPr>
              <a:buClrTx/>
              <a:defRPr>
                <a:latin typeface="Times"/>
                <a:ea typeface="Times"/>
                <a:cs typeface="Times"/>
                <a:sym typeface="Times"/>
              </a:defRPr>
            </a:lvl4pPr>
            <a:lvl5pPr>
              <a:buClrTx/>
              <a:defRPr>
                <a:latin typeface="Times"/>
                <a:ea typeface="Times"/>
                <a:cs typeface="Times"/>
                <a:sym typeface="Times"/>
              </a:defRPr>
            </a:lvl5p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sz="half" idx="13"/>
          </p:nvPr>
        </p:nvSpPr>
        <p:spPr>
          <a:xfrm>
            <a:off x="6718300" y="2590800"/>
            <a:ext cx="5334000" cy="6286500"/>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42900" indent="-342900">
              <a:spcBef>
                <a:spcPts val="3200"/>
              </a:spcBef>
              <a:buClrTx/>
              <a:defRPr sz="2800">
                <a:latin typeface="Times"/>
                <a:ea typeface="Times"/>
                <a:cs typeface="Times"/>
                <a:sym typeface="Times"/>
              </a:defRPr>
            </a:lvl1pPr>
            <a:lvl2pPr marL="685800" indent="-342900">
              <a:spcBef>
                <a:spcPts val="3200"/>
              </a:spcBef>
              <a:buClrTx/>
              <a:defRPr sz="2800">
                <a:latin typeface="Times"/>
                <a:ea typeface="Times"/>
                <a:cs typeface="Times"/>
                <a:sym typeface="Times"/>
              </a:defRPr>
            </a:lvl2pPr>
            <a:lvl3pPr marL="1028700" indent="-342900">
              <a:spcBef>
                <a:spcPts val="3200"/>
              </a:spcBef>
              <a:buClrTx/>
              <a:defRPr sz="2800">
                <a:latin typeface="Times"/>
                <a:ea typeface="Times"/>
                <a:cs typeface="Times"/>
                <a:sym typeface="Times"/>
              </a:defRPr>
            </a:lvl3pPr>
            <a:lvl4pPr marL="1371600" indent="-342900">
              <a:spcBef>
                <a:spcPts val="3200"/>
              </a:spcBef>
              <a:buClrTx/>
              <a:defRPr sz="2800">
                <a:latin typeface="Times"/>
                <a:ea typeface="Times"/>
                <a:cs typeface="Times"/>
                <a:sym typeface="Times"/>
              </a:defRPr>
            </a:lvl4pPr>
            <a:lvl5pPr marL="1714500" indent="-342900">
              <a:spcBef>
                <a:spcPts val="3200"/>
              </a:spcBef>
              <a:buClrTx/>
              <a:defRPr sz="2800">
                <a:latin typeface="Times"/>
                <a:ea typeface="Times"/>
                <a:cs typeface="Times"/>
                <a:sym typeface="Times"/>
              </a:defRPr>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lvl1pPr>
              <a:buClrTx/>
              <a:defRPr>
                <a:latin typeface="Times"/>
                <a:ea typeface="Times"/>
                <a:cs typeface="Times"/>
                <a:sym typeface="Times"/>
              </a:defRPr>
            </a:lvl1pPr>
            <a:lvl2pPr>
              <a:buClrTx/>
              <a:defRPr>
                <a:latin typeface="Times"/>
                <a:ea typeface="Times"/>
                <a:cs typeface="Times"/>
                <a:sym typeface="Times"/>
              </a:defRPr>
            </a:lvl2pPr>
            <a:lvl3pPr>
              <a:buClrTx/>
              <a:defRPr>
                <a:latin typeface="Times"/>
                <a:ea typeface="Times"/>
                <a:cs typeface="Times"/>
                <a:sym typeface="Times"/>
              </a:defRPr>
            </a:lvl3pPr>
            <a:lvl4pPr>
              <a:buClrTx/>
              <a:defRPr>
                <a:latin typeface="Times"/>
                <a:ea typeface="Times"/>
                <a:cs typeface="Times"/>
                <a:sym typeface="Times"/>
              </a:defRPr>
            </a:lvl4pPr>
            <a:lvl5pPr>
              <a:buClrTx/>
              <a:defRPr>
                <a:latin typeface="Times"/>
                <a:ea typeface="Times"/>
                <a:cs typeface="Times"/>
                <a:sym typeface="Times"/>
              </a:defRPr>
            </a:lvl5p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731000" y="4965700"/>
            <a:ext cx="5334000" cy="3898900"/>
          </a:xfrm>
          <a:prstGeom prst="rect">
            <a:avLst/>
          </a:prstGeom>
        </p:spPr>
        <p:txBody>
          <a:bodyPr lIns="91439" tIns="45719" rIns="91439" bIns="45719" anchor="t">
            <a:noAutofit/>
          </a:bodyPr>
          <a:lstStyle/>
          <a:p>
            <a:pPr/>
          </a:p>
        </p:txBody>
      </p:sp>
      <p:sp>
        <p:nvSpPr>
          <p:cNvPr id="84" name="Image"/>
          <p:cNvSpPr/>
          <p:nvPr>
            <p:ph type="pic" sz="quarter" idx="14"/>
          </p:nvPr>
        </p:nvSpPr>
        <p:spPr>
          <a:xfrm>
            <a:off x="6731000" y="635000"/>
            <a:ext cx="5334000" cy="3898900"/>
          </a:xfrm>
          <a:prstGeom prst="rect">
            <a:avLst/>
          </a:prstGeom>
        </p:spPr>
        <p:txBody>
          <a:bodyPr lIns="91439" tIns="45719" rIns="91439" bIns="45719" anchor="t">
            <a:noAutofit/>
          </a:bodyPr>
          <a:lstStyle/>
          <a:p>
            <a:pPr/>
          </a:p>
        </p:txBody>
      </p:sp>
      <p:sp>
        <p:nvSpPr>
          <p:cNvPr id="85" name="Image"/>
          <p:cNvSpPr/>
          <p:nvPr>
            <p:ph type="pic" sz="half" idx="15"/>
          </p:nvPr>
        </p:nvSpPr>
        <p:spPr>
          <a:xfrm>
            <a:off x="952500" y="635000"/>
            <a:ext cx="5334000" cy="82296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000000"/>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b="0" sz="1600">
                <a:latin typeface="Helvetica Neue Light"/>
                <a:ea typeface="Helvetica Neue Light"/>
                <a:cs typeface="Helvetica Neue Light"/>
                <a:sym typeface="Helvetica Neue Light"/>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transition xmlns:p14="http://schemas.microsoft.com/office/powerpoint/2010/main" spd="med" advClick="1"/>
  <p:txStyles>
    <p:titleStyle>
      <a:lvl1pPr marL="0" marR="0" indent="0" algn="ctr" defTabSz="58420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Times"/>
          <a:ea typeface="Times"/>
          <a:cs typeface="Times"/>
          <a:sym typeface="Times"/>
        </a:defRPr>
      </a:lvl1pPr>
      <a:lvl2pPr marL="0" marR="0" indent="0" algn="ctr" defTabSz="58420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Times"/>
          <a:ea typeface="Times"/>
          <a:cs typeface="Times"/>
          <a:sym typeface="Times"/>
        </a:defRPr>
      </a:lvl2pPr>
      <a:lvl3pPr marL="0" marR="0" indent="0" algn="ctr" defTabSz="58420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Times"/>
          <a:ea typeface="Times"/>
          <a:cs typeface="Times"/>
          <a:sym typeface="Times"/>
        </a:defRPr>
      </a:lvl3pPr>
      <a:lvl4pPr marL="0" marR="0" indent="0" algn="ctr" defTabSz="58420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Times"/>
          <a:ea typeface="Times"/>
          <a:cs typeface="Times"/>
          <a:sym typeface="Times"/>
        </a:defRPr>
      </a:lvl4pPr>
      <a:lvl5pPr marL="0" marR="0" indent="0" algn="ctr" defTabSz="58420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Times"/>
          <a:ea typeface="Times"/>
          <a:cs typeface="Times"/>
          <a:sym typeface="Times"/>
        </a:defRPr>
      </a:lvl5pPr>
      <a:lvl6pPr marL="0" marR="0" indent="0" algn="ctr" defTabSz="58420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Times"/>
          <a:ea typeface="Times"/>
          <a:cs typeface="Times"/>
          <a:sym typeface="Times"/>
        </a:defRPr>
      </a:lvl6pPr>
      <a:lvl7pPr marL="0" marR="0" indent="0" algn="ctr" defTabSz="58420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Times"/>
          <a:ea typeface="Times"/>
          <a:cs typeface="Times"/>
          <a:sym typeface="Times"/>
        </a:defRPr>
      </a:lvl7pPr>
      <a:lvl8pPr marL="0" marR="0" indent="0" algn="ctr" defTabSz="58420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Times"/>
          <a:ea typeface="Times"/>
          <a:cs typeface="Times"/>
          <a:sym typeface="Times"/>
        </a:defRPr>
      </a:lvl8pPr>
      <a:lvl9pPr marL="0" marR="0" indent="0" algn="ctr" defTabSz="58420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Times"/>
          <a:ea typeface="Times"/>
          <a:cs typeface="Times"/>
          <a:sym typeface="Times"/>
        </a:defRPr>
      </a:lvl9pPr>
    </p:titleStyle>
    <p:bodyStyle>
      <a:lvl1pPr marL="444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 Id="rId3" Type="http://schemas.openxmlformats.org/officeDocument/2006/relationships/image" Target="../media/image5.jpeg"/></Relationships>

</file>

<file path=ppt/slides/_rels/slide13.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jpeg"/><Relationship Id="rId3" Type="http://schemas.openxmlformats.org/officeDocument/2006/relationships/image" Target="../media/image2.jpeg"/></Relationships>

</file>

<file path=ppt/slides/_rels/slide5.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xml"/><Relationship Id="rId3" Type="http://schemas.openxmlformats.org/officeDocument/2006/relationships/image" Target="../media/image3.jpeg"/></Relationships>

</file>

<file path=ppt/slides/_rels/slide6.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 Id="rId3" Type="http://schemas.openxmlformats.org/officeDocument/2006/relationships/image" Target="../media/image4.jpeg"/></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7" name="Return of Rule of Christ Daniel 1-4"/>
          <p:cNvSpPr txBox="1"/>
          <p:nvPr>
            <p:ph type="ctrTitle"/>
          </p:nvPr>
        </p:nvSpPr>
        <p:spPr>
          <a:prstGeom prst="rect">
            <a:avLst/>
          </a:prstGeom>
        </p:spPr>
        <p:txBody>
          <a:bodyPr/>
          <a:lstStyle/>
          <a:p>
            <a:pPr/>
            <a:r>
              <a:t>Return of Rule of Christ</a:t>
            </a:r>
            <a:br/>
            <a:r>
              <a:t>Daniel 1-4</a:t>
            </a:r>
          </a:p>
        </p:txBody>
      </p:sp>
      <p:sp>
        <p:nvSpPr>
          <p:cNvPr id="128" name="W. Cochran"/>
          <p:cNvSpPr txBox="1"/>
          <p:nvPr>
            <p:ph type="subTitle" sz="quarter" idx="1"/>
          </p:nvPr>
        </p:nvSpPr>
        <p:spPr>
          <a:prstGeom prst="rect">
            <a:avLst/>
          </a:prstGeom>
        </p:spPr>
        <p:txBody>
          <a:bodyPr/>
          <a:lstStyle/>
          <a:p>
            <a:pPr/>
            <a:r>
              <a:t>W. Cochran</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2" name="Millennial Kingdom"/>
          <p:cNvSpPr txBox="1"/>
          <p:nvPr>
            <p:ph type="title"/>
          </p:nvPr>
        </p:nvSpPr>
        <p:spPr>
          <a:prstGeom prst="rect">
            <a:avLst/>
          </a:prstGeom>
        </p:spPr>
        <p:txBody>
          <a:bodyPr/>
          <a:lstStyle/>
          <a:p>
            <a:pPr/>
            <a:r>
              <a:t>Millennial Kingdom</a:t>
            </a:r>
          </a:p>
        </p:txBody>
      </p:sp>
      <p:sp>
        <p:nvSpPr>
          <p:cNvPr id="253" name="As you looked, a stone was cut out by no human hand, and it struck the image on its feet of iron and clay, and broke them in pieces. Then the iron, the clay, the bronze, the silver, and the gold, all together were broken in pieces, and became like the chaff of the summer threshing floors; and the wind carried them away, so that not a trace of them could be found. But the stone that struck the image became a great mountain and filled the whole earth.…"/>
          <p:cNvSpPr txBox="1"/>
          <p:nvPr/>
        </p:nvSpPr>
        <p:spPr>
          <a:xfrm>
            <a:off x="952500" y="2141160"/>
            <a:ext cx="11099801" cy="3860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b="0" i="1" sz="3000">
                <a:latin typeface="Times"/>
                <a:ea typeface="Times"/>
                <a:cs typeface="Times"/>
                <a:sym typeface="Times"/>
              </a:defRPr>
            </a:pPr>
            <a:r>
              <a:t>As you looked, a stone was cut out by no human hand, and it struck the image on its feet of iron and clay, and broke them in pieces. Then the iron, the clay, the bronze, the silver, and the gold, all together were broken in pieces, and became like the chaff of the summer threshing floors; and the wind carried them away, so that not a trace of them could be found. </a:t>
            </a:r>
            <a:r>
              <a:rPr>
                <a:solidFill>
                  <a:srgbClr val="FFFB00"/>
                </a:solidFill>
              </a:rPr>
              <a:t>But the stone that struck the image became a great mountain and filled the whole earth</a:t>
            </a:r>
            <a:r>
              <a:t>.</a:t>
            </a:r>
          </a:p>
          <a:p>
            <a:pPr>
              <a:defRPr b="0" sz="3000">
                <a:latin typeface="Times"/>
                <a:ea typeface="Times"/>
                <a:cs typeface="Times"/>
                <a:sym typeface="Times"/>
              </a:defRPr>
            </a:pPr>
            <a:r>
              <a:t>Daniel 2:34,35</a:t>
            </a:r>
          </a:p>
        </p:txBody>
      </p:sp>
      <p:sp>
        <p:nvSpPr>
          <p:cNvPr id="254" name="And in the days of those kings the God of heaven will set up a kingdom that shall never be destroyed, nor shall the kingdom be left to another people. It shall break in pieces all these kingdoms and bring them to an end, and it shall stand forever…"/>
          <p:cNvSpPr txBox="1"/>
          <p:nvPr/>
        </p:nvSpPr>
        <p:spPr>
          <a:xfrm>
            <a:off x="952500" y="6137260"/>
            <a:ext cx="11099801" cy="2451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b="0" i="1" sz="3000">
                <a:latin typeface="Times"/>
                <a:ea typeface="Times"/>
                <a:cs typeface="Times"/>
                <a:sym typeface="Times"/>
              </a:defRPr>
            </a:pPr>
            <a:r>
              <a:rPr>
                <a:solidFill>
                  <a:srgbClr val="FFFB00"/>
                </a:solidFill>
              </a:rPr>
              <a:t>And in the days of those kings the God of heaven will set up a kingdom that shall never be destroyed,</a:t>
            </a:r>
            <a:r>
              <a:t> nor shall the kingdom be left to another people. It shall break in pieces all these kingdoms and bring them to an end, and it shall stand forever</a:t>
            </a:r>
          </a:p>
          <a:p>
            <a:pPr>
              <a:defRPr b="0" sz="3000">
                <a:latin typeface="Times"/>
                <a:ea typeface="Times"/>
                <a:cs typeface="Times"/>
                <a:sym typeface="Times"/>
              </a:defRPr>
            </a:pPr>
            <a:r>
              <a:t>Daniel 2:44</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6" name="Nebuchadnezzar’s…"/>
          <p:cNvSpPr txBox="1"/>
          <p:nvPr>
            <p:ph type="title"/>
          </p:nvPr>
        </p:nvSpPr>
        <p:spPr>
          <a:prstGeom prst="rect">
            <a:avLst/>
          </a:prstGeom>
        </p:spPr>
        <p:txBody>
          <a:bodyPr/>
          <a:lstStyle/>
          <a:p>
            <a:pPr defTabSz="332993">
              <a:defRPr sz="4560"/>
            </a:pPr>
            <a:r>
              <a:t>Nebuchadnezzar’s </a:t>
            </a:r>
          </a:p>
          <a:p>
            <a:pPr defTabSz="332993">
              <a:defRPr sz="4560"/>
            </a:pPr>
            <a:r>
              <a:t>Golden Image</a:t>
            </a:r>
          </a:p>
          <a:p>
            <a:pPr defTabSz="332993">
              <a:defRPr sz="4560"/>
            </a:pPr>
            <a:r>
              <a:t>Daniel 3</a:t>
            </a:r>
          </a:p>
        </p:txBody>
      </p:sp>
      <p:sp>
        <p:nvSpPr>
          <p:cNvPr id="257" name="Nebuchadnezzar Golden Image is mimicked by The False Prophet in Revelation 13:14-18."/>
          <p:cNvSpPr txBox="1"/>
          <p:nvPr>
            <p:ph type="body" sz="quarter" idx="1"/>
          </p:nvPr>
        </p:nvSpPr>
        <p:spPr>
          <a:xfrm>
            <a:off x="952500" y="2694334"/>
            <a:ext cx="11099800" cy="1981599"/>
          </a:xfrm>
          <a:prstGeom prst="rect">
            <a:avLst/>
          </a:prstGeom>
        </p:spPr>
        <p:txBody>
          <a:bodyPr/>
          <a:lstStyle/>
          <a:p>
            <a:pPr/>
            <a:r>
              <a:t>Nebuchadnezzar Golden Image is mimicked by The False Prophet in Revelation 13:14-18.</a:t>
            </a:r>
          </a:p>
        </p:txBody>
      </p:sp>
      <p:sp>
        <p:nvSpPr>
          <p:cNvPr id="258" name="And it was allowed to give breath to the image of the beast, so that the image of the beast might even speak and might cause those who would not worship the image of the beast to be slain.…"/>
          <p:cNvSpPr txBox="1"/>
          <p:nvPr/>
        </p:nvSpPr>
        <p:spPr>
          <a:xfrm>
            <a:off x="1457175" y="4957267"/>
            <a:ext cx="10090450" cy="156626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b="0" i="1"/>
            </a:pPr>
            <a:r>
              <a:t>And it was allowed to give breath to the image of the beast, so that the image of the beast might even speak and might cause those who would not worship the image of the beast to be slain.</a:t>
            </a:r>
          </a:p>
          <a:p>
            <a:pPr>
              <a:defRPr b="0"/>
            </a:pPr>
            <a:r>
              <a:t>Revelation 13:15</a:t>
            </a:r>
          </a:p>
        </p:txBody>
      </p:sp>
      <p:sp>
        <p:nvSpPr>
          <p:cNvPr id="259" name="Shadrach, Meshach, and Abednego were willing to pay the price even if God would not deliver them."/>
          <p:cNvSpPr txBox="1"/>
          <p:nvPr/>
        </p:nvSpPr>
        <p:spPr>
          <a:xfrm>
            <a:off x="952500" y="6722774"/>
            <a:ext cx="11099800" cy="198159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lvl1pPr marL="444500" indent="-444500" algn="l">
              <a:spcBef>
                <a:spcPts val="4200"/>
              </a:spcBef>
              <a:buSzPct val="145000"/>
              <a:buChar char="•"/>
              <a:defRPr b="0" sz="3200">
                <a:latin typeface="Times"/>
                <a:ea typeface="Times"/>
                <a:cs typeface="Times"/>
                <a:sym typeface="Times"/>
              </a:defRPr>
            </a:lvl1pPr>
          </a:lstStyle>
          <a:p>
            <a:pPr/>
            <a:r>
              <a:t>Shadrach, Meshach, and Abednego were willing to pay the price even if God would not deliver them.</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1" name="Humbling of Nebuchadnezzar…"/>
          <p:cNvSpPr txBox="1"/>
          <p:nvPr>
            <p:ph type="title"/>
          </p:nvPr>
        </p:nvSpPr>
        <p:spPr>
          <a:prstGeom prst="rect">
            <a:avLst/>
          </a:prstGeom>
        </p:spPr>
        <p:txBody>
          <a:bodyPr/>
          <a:lstStyle/>
          <a:p>
            <a:pPr defTabSz="490727">
              <a:defRPr sz="6719"/>
            </a:pPr>
            <a:r>
              <a:t>Humbling of Nebuchadnezzar</a:t>
            </a:r>
          </a:p>
          <a:p>
            <a:pPr defTabSz="490727">
              <a:defRPr sz="6719"/>
            </a:pPr>
            <a:r>
              <a:t>Daniel 4</a:t>
            </a:r>
          </a:p>
        </p:txBody>
      </p:sp>
      <p:pic>
        <p:nvPicPr>
          <p:cNvPr id="262" name="William_Blake_-_Nebuchadnezzar_(Tate_Britain).jpg" descr="William_Blake_-_Nebuchadnezzar_(Tate_Britain).jpg"/>
          <p:cNvPicPr>
            <a:picLocks noChangeAspect="1"/>
          </p:cNvPicPr>
          <p:nvPr/>
        </p:nvPicPr>
        <p:blipFill>
          <a:blip r:embed="rId3">
            <a:extLst/>
          </a:blip>
          <a:stretch>
            <a:fillRect/>
          </a:stretch>
        </p:blipFill>
        <p:spPr>
          <a:xfrm>
            <a:off x="3459757" y="3290361"/>
            <a:ext cx="5858459" cy="4193604"/>
          </a:xfrm>
          <a:prstGeom prst="rect">
            <a:avLst/>
          </a:prstGeom>
          <a:ln w="12700">
            <a:miter lim="400000"/>
          </a:ln>
        </p:spPr>
      </p:pic>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6" name="Nebuchadnezzar Restored…"/>
          <p:cNvSpPr txBox="1"/>
          <p:nvPr>
            <p:ph type="title"/>
          </p:nvPr>
        </p:nvSpPr>
        <p:spPr>
          <a:prstGeom prst="rect">
            <a:avLst/>
          </a:prstGeom>
        </p:spPr>
        <p:txBody>
          <a:bodyPr/>
          <a:lstStyle/>
          <a:p>
            <a:pPr defTabSz="490727">
              <a:defRPr sz="6719"/>
            </a:pPr>
            <a:r>
              <a:t>Nebuchadnezzar Restored</a:t>
            </a:r>
          </a:p>
          <a:p>
            <a:pPr defTabSz="490727">
              <a:defRPr sz="6719"/>
            </a:pPr>
            <a:r>
              <a:t>Daniel 4:34-37</a:t>
            </a:r>
          </a:p>
        </p:txBody>
      </p:sp>
      <p:sp>
        <p:nvSpPr>
          <p:cNvPr id="267" name="“..for his dominion is an everlasting dominion,…"/>
          <p:cNvSpPr txBox="1"/>
          <p:nvPr/>
        </p:nvSpPr>
        <p:spPr>
          <a:xfrm>
            <a:off x="1668824" y="3381228"/>
            <a:ext cx="9667152" cy="3444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i="1" sz="2700"/>
            </a:pPr>
            <a:r>
              <a:t>“..for his dominion is an everlasting dominion,</a:t>
            </a:r>
          </a:p>
          <a:p>
            <a:pPr>
              <a:defRPr b="0" i="1" sz="2700"/>
            </a:pPr>
            <a:r>
              <a:t>    and his kingdom endures from generation to generation;</a:t>
            </a:r>
          </a:p>
          <a:p>
            <a:pPr>
              <a:defRPr b="0" i="1" sz="2700"/>
            </a:pPr>
            <a:r>
              <a:t>all the inhabitants of the earth are accounted as nothing,</a:t>
            </a:r>
          </a:p>
          <a:p>
            <a:pPr>
              <a:defRPr b="0" i="1" sz="2700"/>
            </a:pPr>
            <a:r>
              <a:t>    and he does according to his will among the host of heaven</a:t>
            </a:r>
          </a:p>
          <a:p>
            <a:pPr>
              <a:defRPr b="0" i="1" sz="2700"/>
            </a:pPr>
            <a:r>
              <a:t>    and among the inhabitants of the earth;</a:t>
            </a:r>
          </a:p>
          <a:p>
            <a:pPr>
              <a:defRPr b="0" i="1" sz="2700"/>
            </a:pPr>
            <a:r>
              <a:t>and none can stay his hand</a:t>
            </a:r>
          </a:p>
          <a:p>
            <a:pPr>
              <a:defRPr b="0" i="1" sz="2700"/>
            </a:pPr>
            <a:r>
              <a:t>    or say to him, “What have you done?”</a:t>
            </a:r>
          </a:p>
          <a:p>
            <a:pPr>
              <a:defRPr b="0" sz="2700"/>
            </a:pPr>
            <a:r>
              <a:t>Nebuchadnezzar : Daniel 4:35</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0" name="Old Testament Timeline"/>
          <p:cNvSpPr txBox="1"/>
          <p:nvPr>
            <p:ph type="title"/>
          </p:nvPr>
        </p:nvSpPr>
        <p:spPr>
          <a:prstGeom prst="rect">
            <a:avLst/>
          </a:prstGeom>
        </p:spPr>
        <p:txBody>
          <a:bodyPr/>
          <a:lstStyle/>
          <a:p>
            <a:pPr/>
            <a:r>
              <a:t>Old Testament Timeline</a:t>
            </a:r>
          </a:p>
        </p:txBody>
      </p:sp>
      <p:sp>
        <p:nvSpPr>
          <p:cNvPr id="131" name="Line"/>
          <p:cNvSpPr/>
          <p:nvPr/>
        </p:nvSpPr>
        <p:spPr>
          <a:xfrm flipV="1">
            <a:off x="1066800" y="5258080"/>
            <a:ext cx="10896600" cy="25121"/>
          </a:xfrm>
          <a:prstGeom prst="line">
            <a:avLst/>
          </a:prstGeom>
          <a:ln w="25400">
            <a:solidFill>
              <a:srgbClr val="FFFFFF"/>
            </a:solidFill>
            <a:miter lim="400000"/>
          </a:ln>
        </p:spPr>
        <p:txBody>
          <a:bodyPr lIns="50800" tIns="50800" rIns="50800" bIns="50800" anchor="ctr"/>
          <a:lstStyle/>
          <a:p>
            <a:pPr algn="l" defTabSz="457200">
              <a:defRPr b="0" sz="1200">
                <a:solidFill>
                  <a:srgbClr val="000000"/>
                </a:solidFill>
                <a:latin typeface="Helvetica"/>
                <a:ea typeface="Helvetica"/>
                <a:cs typeface="Helvetica"/>
                <a:sym typeface="Helvetica"/>
              </a:defRPr>
            </a:pPr>
          </a:p>
        </p:txBody>
      </p:sp>
      <p:sp>
        <p:nvSpPr>
          <p:cNvPr id="132" name="Line"/>
          <p:cNvSpPr/>
          <p:nvPr/>
        </p:nvSpPr>
        <p:spPr>
          <a:xfrm>
            <a:off x="6515100" y="5016500"/>
            <a:ext cx="0" cy="533400"/>
          </a:xfrm>
          <a:prstGeom prst="line">
            <a:avLst/>
          </a:prstGeom>
          <a:ln w="25400">
            <a:solidFill>
              <a:srgbClr val="FFFFFF"/>
            </a:solidFill>
            <a:miter lim="400000"/>
          </a:ln>
        </p:spPr>
        <p:txBody>
          <a:bodyPr lIns="50800" tIns="50800" rIns="50800" bIns="50800" anchor="ctr"/>
          <a:lstStyle/>
          <a:p>
            <a:pPr algn="l" defTabSz="457200">
              <a:defRPr b="0" sz="1200">
                <a:solidFill>
                  <a:srgbClr val="000000"/>
                </a:solidFill>
                <a:latin typeface="Helvetica"/>
                <a:ea typeface="Helvetica"/>
                <a:cs typeface="Helvetica"/>
                <a:sym typeface="Helvetica"/>
              </a:defRPr>
            </a:pPr>
          </a:p>
        </p:txBody>
      </p:sp>
      <p:sp>
        <p:nvSpPr>
          <p:cNvPr id="133" name="Line"/>
          <p:cNvSpPr/>
          <p:nvPr/>
        </p:nvSpPr>
        <p:spPr>
          <a:xfrm flipH="1">
            <a:off x="1066799" y="5016500"/>
            <a:ext cx="1" cy="533400"/>
          </a:xfrm>
          <a:prstGeom prst="line">
            <a:avLst/>
          </a:prstGeom>
          <a:ln w="25400">
            <a:solidFill>
              <a:srgbClr val="FFFFFF"/>
            </a:solidFill>
            <a:miter lim="400000"/>
          </a:ln>
        </p:spPr>
        <p:txBody>
          <a:bodyPr lIns="50800" tIns="50800" rIns="50800" bIns="50800" anchor="ctr"/>
          <a:lstStyle/>
          <a:p>
            <a:pPr algn="l" defTabSz="457200">
              <a:defRPr b="0" sz="1200">
                <a:solidFill>
                  <a:srgbClr val="000000"/>
                </a:solidFill>
                <a:latin typeface="Helvetica"/>
                <a:ea typeface="Helvetica"/>
                <a:cs typeface="Helvetica"/>
                <a:sym typeface="Helvetica"/>
              </a:defRPr>
            </a:pPr>
          </a:p>
        </p:txBody>
      </p:sp>
      <p:sp>
        <p:nvSpPr>
          <p:cNvPr id="134" name="Line"/>
          <p:cNvSpPr/>
          <p:nvPr/>
        </p:nvSpPr>
        <p:spPr>
          <a:xfrm>
            <a:off x="11963400" y="5537200"/>
            <a:ext cx="0" cy="533400"/>
          </a:xfrm>
          <a:prstGeom prst="line">
            <a:avLst/>
          </a:prstGeom>
          <a:ln w="25400">
            <a:solidFill>
              <a:srgbClr val="FFFFFF"/>
            </a:solidFill>
            <a:miter lim="400000"/>
          </a:ln>
        </p:spPr>
        <p:txBody>
          <a:bodyPr lIns="50800" tIns="50800" rIns="50800" bIns="50800" anchor="ctr"/>
          <a:lstStyle/>
          <a:p>
            <a:pPr algn="l" defTabSz="457200">
              <a:defRPr b="0" sz="1200">
                <a:solidFill>
                  <a:srgbClr val="000000"/>
                </a:solidFill>
                <a:latin typeface="Helvetica"/>
                <a:ea typeface="Helvetica"/>
                <a:cs typeface="Helvetica"/>
                <a:sym typeface="Helvetica"/>
              </a:defRPr>
            </a:pPr>
          </a:p>
        </p:txBody>
      </p:sp>
      <p:sp>
        <p:nvSpPr>
          <p:cNvPr id="135" name="Line"/>
          <p:cNvSpPr/>
          <p:nvPr/>
        </p:nvSpPr>
        <p:spPr>
          <a:xfrm>
            <a:off x="3784600" y="5016500"/>
            <a:ext cx="0" cy="533400"/>
          </a:xfrm>
          <a:prstGeom prst="line">
            <a:avLst/>
          </a:prstGeom>
          <a:ln w="25400">
            <a:solidFill>
              <a:srgbClr val="FFFFFF"/>
            </a:solidFill>
            <a:miter lim="400000"/>
          </a:ln>
        </p:spPr>
        <p:txBody>
          <a:bodyPr lIns="50800" tIns="50800" rIns="50800" bIns="50800" anchor="ctr"/>
          <a:lstStyle/>
          <a:p>
            <a:pPr algn="l" defTabSz="457200">
              <a:defRPr b="0" sz="1200">
                <a:solidFill>
                  <a:srgbClr val="000000"/>
                </a:solidFill>
                <a:latin typeface="Helvetica"/>
                <a:ea typeface="Helvetica"/>
                <a:cs typeface="Helvetica"/>
                <a:sym typeface="Helvetica"/>
              </a:defRPr>
            </a:pPr>
          </a:p>
        </p:txBody>
      </p:sp>
      <p:sp>
        <p:nvSpPr>
          <p:cNvPr id="136" name="Line"/>
          <p:cNvSpPr/>
          <p:nvPr/>
        </p:nvSpPr>
        <p:spPr>
          <a:xfrm>
            <a:off x="9245600" y="5003800"/>
            <a:ext cx="0" cy="533400"/>
          </a:xfrm>
          <a:prstGeom prst="line">
            <a:avLst/>
          </a:prstGeom>
          <a:ln w="25400">
            <a:solidFill>
              <a:srgbClr val="FFFFFF"/>
            </a:solidFill>
            <a:miter lim="400000"/>
          </a:ln>
        </p:spPr>
        <p:txBody>
          <a:bodyPr lIns="50800" tIns="50800" rIns="50800" bIns="50800" anchor="ctr"/>
          <a:lstStyle/>
          <a:p>
            <a:pPr algn="l" defTabSz="457200">
              <a:defRPr b="0" sz="1200">
                <a:solidFill>
                  <a:srgbClr val="000000"/>
                </a:solidFill>
                <a:latin typeface="Helvetica"/>
                <a:ea typeface="Helvetica"/>
                <a:cs typeface="Helvetica"/>
                <a:sym typeface="Helvetica"/>
              </a:defRPr>
            </a:pPr>
          </a:p>
        </p:txBody>
      </p:sp>
      <p:sp>
        <p:nvSpPr>
          <p:cNvPr id="137" name="1000 BC"/>
          <p:cNvSpPr txBox="1"/>
          <p:nvPr/>
        </p:nvSpPr>
        <p:spPr>
          <a:xfrm>
            <a:off x="5911881" y="5581650"/>
            <a:ext cx="1195983" cy="4572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atin typeface="Gill Sans"/>
                <a:ea typeface="Gill Sans"/>
                <a:cs typeface="Gill Sans"/>
                <a:sym typeface="Gill Sans"/>
              </a:defRPr>
            </a:lvl1pPr>
          </a:lstStyle>
          <a:p>
            <a:pPr/>
            <a:r>
              <a:t>1000 BC</a:t>
            </a:r>
          </a:p>
        </p:txBody>
      </p:sp>
      <p:sp>
        <p:nvSpPr>
          <p:cNvPr id="138" name="2000 BC"/>
          <p:cNvSpPr txBox="1"/>
          <p:nvPr/>
        </p:nvSpPr>
        <p:spPr>
          <a:xfrm>
            <a:off x="469900" y="5613400"/>
            <a:ext cx="1195983" cy="4572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atin typeface="Gill Sans"/>
                <a:ea typeface="Gill Sans"/>
                <a:cs typeface="Gill Sans"/>
                <a:sym typeface="Gill Sans"/>
              </a:defRPr>
            </a:lvl1pPr>
          </a:lstStyle>
          <a:p>
            <a:pPr/>
            <a:r>
              <a:t>2000 BC</a:t>
            </a:r>
          </a:p>
        </p:txBody>
      </p:sp>
      <p:sp>
        <p:nvSpPr>
          <p:cNvPr id="139" name="Shape"/>
          <p:cNvSpPr/>
          <p:nvPr/>
        </p:nvSpPr>
        <p:spPr>
          <a:xfrm>
            <a:off x="11557000" y="4152900"/>
            <a:ext cx="596900" cy="889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2019" y="0"/>
                </a:moveTo>
                <a:lnTo>
                  <a:pt x="13587" y="6089"/>
                </a:lnTo>
                <a:lnTo>
                  <a:pt x="21600" y="5074"/>
                </a:lnTo>
                <a:lnTo>
                  <a:pt x="21426" y="9858"/>
                </a:lnTo>
                <a:lnTo>
                  <a:pt x="14981" y="10583"/>
                </a:lnTo>
                <a:lnTo>
                  <a:pt x="16200" y="21600"/>
                </a:lnTo>
                <a:lnTo>
                  <a:pt x="12019" y="21600"/>
                </a:lnTo>
                <a:lnTo>
                  <a:pt x="8884" y="11017"/>
                </a:lnTo>
                <a:lnTo>
                  <a:pt x="2090" y="12032"/>
                </a:lnTo>
                <a:lnTo>
                  <a:pt x="0" y="7828"/>
                </a:lnTo>
                <a:lnTo>
                  <a:pt x="8013" y="6813"/>
                </a:lnTo>
                <a:lnTo>
                  <a:pt x="5748" y="1160"/>
                </a:lnTo>
                <a:lnTo>
                  <a:pt x="12019" y="0"/>
                </a:lnTo>
                <a:close/>
              </a:path>
            </a:pathLst>
          </a:custGeom>
          <a:ln w="25400">
            <a:solidFill>
              <a:srgbClr val="E3FB0A"/>
            </a:solidFill>
            <a:miter lim="400000"/>
          </a:ln>
        </p:spPr>
        <p:txBody>
          <a:bodyPr lIns="50800" tIns="50800" rIns="50800" bIns="50800" anchor="ctr"/>
          <a:lstStyle/>
          <a:p>
            <a:pPr>
              <a:defRPr b="0" sz="4200">
                <a:latin typeface="Gill Sans"/>
                <a:ea typeface="Gill Sans"/>
                <a:cs typeface="Gill Sans"/>
                <a:sym typeface="Gill Sans"/>
              </a:defRPr>
            </a:pPr>
          </a:p>
        </p:txBody>
      </p:sp>
      <p:sp>
        <p:nvSpPr>
          <p:cNvPr id="140" name="David"/>
          <p:cNvSpPr txBox="1"/>
          <p:nvPr/>
        </p:nvSpPr>
        <p:spPr>
          <a:xfrm>
            <a:off x="5837020" y="5842000"/>
            <a:ext cx="1345705" cy="7239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sz="4200">
                <a:latin typeface="Gill Sans"/>
                <a:ea typeface="Gill Sans"/>
                <a:cs typeface="Gill Sans"/>
                <a:sym typeface="Gill Sans"/>
              </a:defRPr>
            </a:lvl1pPr>
          </a:lstStyle>
          <a:p>
            <a:pPr/>
            <a:r>
              <a:t>David</a:t>
            </a:r>
          </a:p>
        </p:txBody>
      </p:sp>
      <p:sp>
        <p:nvSpPr>
          <p:cNvPr id="141" name="Abraham"/>
          <p:cNvSpPr txBox="1"/>
          <p:nvPr/>
        </p:nvSpPr>
        <p:spPr>
          <a:xfrm>
            <a:off x="203745" y="5842000"/>
            <a:ext cx="2081214" cy="7239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sz="4200">
                <a:latin typeface="Gill Sans"/>
                <a:ea typeface="Gill Sans"/>
                <a:cs typeface="Gill Sans"/>
                <a:sym typeface="Gill Sans"/>
              </a:defRPr>
            </a:lvl1pPr>
          </a:lstStyle>
          <a:p>
            <a:pPr/>
            <a:r>
              <a:t>Abraham</a:t>
            </a:r>
          </a:p>
        </p:txBody>
      </p:sp>
      <p:sp>
        <p:nvSpPr>
          <p:cNvPr id="142" name="Moses"/>
          <p:cNvSpPr txBox="1"/>
          <p:nvPr/>
        </p:nvSpPr>
        <p:spPr>
          <a:xfrm>
            <a:off x="3104393" y="5505450"/>
            <a:ext cx="1359918" cy="6604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sz="3800">
                <a:latin typeface="Gill Sans"/>
                <a:ea typeface="Gill Sans"/>
                <a:cs typeface="Gill Sans"/>
                <a:sym typeface="Gill Sans"/>
              </a:defRPr>
            </a:lvl1pPr>
          </a:lstStyle>
          <a:p>
            <a:pPr/>
            <a:r>
              <a:t>Moses</a:t>
            </a:r>
          </a:p>
        </p:txBody>
      </p:sp>
      <p:pic>
        <p:nvPicPr>
          <p:cNvPr id="143" name="Line" descr="Line"/>
          <p:cNvPicPr>
            <a:picLocks noChangeAspect="0"/>
          </p:cNvPicPr>
          <p:nvPr/>
        </p:nvPicPr>
        <p:blipFill>
          <a:blip r:embed="rId2">
            <a:extLst/>
          </a:blip>
          <a:stretch>
            <a:fillRect/>
          </a:stretch>
        </p:blipFill>
        <p:spPr>
          <a:xfrm>
            <a:off x="1066799" y="5054615"/>
            <a:ext cx="2679702" cy="114285"/>
          </a:xfrm>
          <a:prstGeom prst="rect">
            <a:avLst/>
          </a:prstGeom>
        </p:spPr>
      </p:pic>
      <p:sp>
        <p:nvSpPr>
          <p:cNvPr id="145" name="Judges"/>
          <p:cNvSpPr txBox="1"/>
          <p:nvPr/>
        </p:nvSpPr>
        <p:spPr>
          <a:xfrm>
            <a:off x="4449807" y="4533900"/>
            <a:ext cx="1651001" cy="508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b="0" sz="3000">
                <a:latin typeface="Gill Sans"/>
                <a:ea typeface="Gill Sans"/>
                <a:cs typeface="Gill Sans"/>
                <a:sym typeface="Gill Sans"/>
              </a:defRPr>
            </a:lvl1pPr>
          </a:lstStyle>
          <a:p>
            <a:pPr/>
            <a:r>
              <a:t>Judges</a:t>
            </a:r>
          </a:p>
        </p:txBody>
      </p:sp>
      <p:sp>
        <p:nvSpPr>
          <p:cNvPr id="146" name="Exodus"/>
          <p:cNvSpPr txBox="1"/>
          <p:nvPr/>
        </p:nvSpPr>
        <p:spPr>
          <a:xfrm rot="16200000">
            <a:off x="3302000" y="3975100"/>
            <a:ext cx="1358900" cy="6604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b="0" sz="3000">
                <a:latin typeface="Gill Sans"/>
                <a:ea typeface="Gill Sans"/>
                <a:cs typeface="Gill Sans"/>
                <a:sym typeface="Gill Sans"/>
              </a:defRPr>
            </a:lvl1pPr>
          </a:lstStyle>
          <a:p>
            <a:pPr/>
            <a:r>
              <a:t>Exodus</a:t>
            </a:r>
          </a:p>
        </p:txBody>
      </p:sp>
      <p:pic>
        <p:nvPicPr>
          <p:cNvPr id="147" name="Line" descr="Line"/>
          <p:cNvPicPr>
            <a:picLocks noChangeAspect="0"/>
          </p:cNvPicPr>
          <p:nvPr/>
        </p:nvPicPr>
        <p:blipFill>
          <a:blip r:embed="rId3">
            <a:extLst/>
          </a:blip>
          <a:stretch>
            <a:fillRect/>
          </a:stretch>
        </p:blipFill>
        <p:spPr>
          <a:xfrm>
            <a:off x="6159500" y="5054600"/>
            <a:ext cx="711200" cy="101603"/>
          </a:xfrm>
          <a:prstGeom prst="rect">
            <a:avLst/>
          </a:prstGeom>
        </p:spPr>
      </p:pic>
      <p:sp>
        <p:nvSpPr>
          <p:cNvPr id="149" name="Canaan"/>
          <p:cNvSpPr txBox="1"/>
          <p:nvPr/>
        </p:nvSpPr>
        <p:spPr>
          <a:xfrm>
            <a:off x="927100" y="4470400"/>
            <a:ext cx="1651000" cy="5334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b="0" sz="3000">
                <a:latin typeface="Gill Sans"/>
                <a:ea typeface="Gill Sans"/>
                <a:cs typeface="Gill Sans"/>
                <a:sym typeface="Gill Sans"/>
              </a:defRPr>
            </a:lvl1pPr>
          </a:lstStyle>
          <a:p>
            <a:pPr/>
            <a:r>
              <a:t>Canaan</a:t>
            </a:r>
          </a:p>
        </p:txBody>
      </p:sp>
      <p:sp>
        <p:nvSpPr>
          <p:cNvPr id="150" name="Egypt"/>
          <p:cNvSpPr txBox="1"/>
          <p:nvPr/>
        </p:nvSpPr>
        <p:spPr>
          <a:xfrm>
            <a:off x="2197100" y="4470400"/>
            <a:ext cx="1651000" cy="520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b="0" sz="3000">
                <a:latin typeface="Gill Sans"/>
                <a:ea typeface="Gill Sans"/>
                <a:cs typeface="Gill Sans"/>
                <a:sym typeface="Gill Sans"/>
              </a:defRPr>
            </a:lvl1pPr>
          </a:lstStyle>
          <a:p>
            <a:pPr/>
            <a:r>
              <a:t>Egypt</a:t>
            </a:r>
          </a:p>
        </p:txBody>
      </p:sp>
      <p:pic>
        <p:nvPicPr>
          <p:cNvPr id="151" name="Line" descr="Line"/>
          <p:cNvPicPr>
            <a:picLocks noChangeAspect="0"/>
          </p:cNvPicPr>
          <p:nvPr/>
        </p:nvPicPr>
        <p:blipFill>
          <a:blip r:embed="rId4">
            <a:extLst/>
          </a:blip>
          <a:stretch>
            <a:fillRect/>
          </a:stretch>
        </p:blipFill>
        <p:spPr>
          <a:xfrm>
            <a:off x="4368800" y="5054600"/>
            <a:ext cx="1778000" cy="101602"/>
          </a:xfrm>
          <a:prstGeom prst="rect">
            <a:avLst/>
          </a:prstGeom>
        </p:spPr>
      </p:pic>
      <p:pic>
        <p:nvPicPr>
          <p:cNvPr id="153" name="Line" descr="Line"/>
          <p:cNvPicPr>
            <a:picLocks noChangeAspect="0"/>
          </p:cNvPicPr>
          <p:nvPr/>
        </p:nvPicPr>
        <p:blipFill>
          <a:blip r:embed="rId5">
            <a:extLst/>
          </a:blip>
          <a:stretch>
            <a:fillRect/>
          </a:stretch>
        </p:blipFill>
        <p:spPr>
          <a:xfrm>
            <a:off x="6845299" y="5054601"/>
            <a:ext cx="1892302" cy="114288"/>
          </a:xfrm>
          <a:prstGeom prst="rect">
            <a:avLst/>
          </a:prstGeom>
        </p:spPr>
      </p:pic>
      <p:pic>
        <p:nvPicPr>
          <p:cNvPr id="155" name="Line" descr="Line"/>
          <p:cNvPicPr>
            <a:picLocks noChangeAspect="0"/>
          </p:cNvPicPr>
          <p:nvPr/>
        </p:nvPicPr>
        <p:blipFill>
          <a:blip r:embed="rId6">
            <a:extLst/>
          </a:blip>
          <a:stretch>
            <a:fillRect/>
          </a:stretch>
        </p:blipFill>
        <p:spPr>
          <a:xfrm>
            <a:off x="6845299" y="4864099"/>
            <a:ext cx="1231902" cy="114296"/>
          </a:xfrm>
          <a:prstGeom prst="rect">
            <a:avLst/>
          </a:prstGeom>
        </p:spPr>
      </p:pic>
      <p:sp>
        <p:nvSpPr>
          <p:cNvPr id="157" name="Kings"/>
          <p:cNvSpPr txBox="1"/>
          <p:nvPr/>
        </p:nvSpPr>
        <p:spPr>
          <a:xfrm>
            <a:off x="6565900" y="4229100"/>
            <a:ext cx="1651000" cy="508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b="0" sz="3000">
                <a:latin typeface="Gill Sans"/>
                <a:ea typeface="Gill Sans"/>
                <a:cs typeface="Gill Sans"/>
                <a:sym typeface="Gill Sans"/>
              </a:defRPr>
            </a:lvl1pPr>
          </a:lstStyle>
          <a:p>
            <a:pPr/>
            <a:r>
              <a:t>Kings</a:t>
            </a:r>
          </a:p>
        </p:txBody>
      </p:sp>
      <p:sp>
        <p:nvSpPr>
          <p:cNvPr id="158" name="722"/>
          <p:cNvSpPr txBox="1"/>
          <p:nvPr/>
        </p:nvSpPr>
        <p:spPr>
          <a:xfrm rot="18000000">
            <a:off x="7900522" y="4375149"/>
            <a:ext cx="571501"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atin typeface="Gill Sans"/>
                <a:ea typeface="Gill Sans"/>
                <a:cs typeface="Gill Sans"/>
                <a:sym typeface="Gill Sans"/>
              </a:defRPr>
            </a:lvl1pPr>
          </a:lstStyle>
          <a:p>
            <a:pPr/>
            <a:r>
              <a:t>722</a:t>
            </a:r>
          </a:p>
        </p:txBody>
      </p:sp>
      <p:sp>
        <p:nvSpPr>
          <p:cNvPr id="159" name="586"/>
          <p:cNvSpPr txBox="1"/>
          <p:nvPr/>
        </p:nvSpPr>
        <p:spPr>
          <a:xfrm rot="18000000">
            <a:off x="8492484" y="4508499"/>
            <a:ext cx="656184" cy="457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atin typeface="Gill Sans"/>
                <a:ea typeface="Gill Sans"/>
                <a:cs typeface="Gill Sans"/>
                <a:sym typeface="Gill Sans"/>
              </a:defRPr>
            </a:lvl1pPr>
          </a:lstStyle>
          <a:p>
            <a:pPr/>
            <a:r>
              <a:t>586 </a:t>
            </a:r>
          </a:p>
        </p:txBody>
      </p:sp>
      <p:pic>
        <p:nvPicPr>
          <p:cNvPr id="160" name="Line" descr="Line"/>
          <p:cNvPicPr>
            <a:picLocks noChangeAspect="0"/>
          </p:cNvPicPr>
          <p:nvPr/>
        </p:nvPicPr>
        <p:blipFill>
          <a:blip r:embed="rId7">
            <a:extLst/>
          </a:blip>
          <a:stretch>
            <a:fillRect/>
          </a:stretch>
        </p:blipFill>
        <p:spPr>
          <a:xfrm>
            <a:off x="9093200" y="5067300"/>
            <a:ext cx="635000" cy="101601"/>
          </a:xfrm>
          <a:prstGeom prst="rect">
            <a:avLst/>
          </a:prstGeom>
        </p:spPr>
      </p:pic>
      <p:sp>
        <p:nvSpPr>
          <p:cNvPr id="162" name="Assyria"/>
          <p:cNvSpPr txBox="1"/>
          <p:nvPr/>
        </p:nvSpPr>
        <p:spPr>
          <a:xfrm>
            <a:off x="7290947" y="6305550"/>
            <a:ext cx="1003251" cy="4572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atin typeface="Gill Sans"/>
                <a:ea typeface="Gill Sans"/>
                <a:cs typeface="Gill Sans"/>
                <a:sym typeface="Gill Sans"/>
              </a:defRPr>
            </a:lvl1pPr>
          </a:lstStyle>
          <a:p>
            <a:pPr/>
            <a:r>
              <a:t>Assyria</a:t>
            </a:r>
          </a:p>
        </p:txBody>
      </p:sp>
      <p:sp>
        <p:nvSpPr>
          <p:cNvPr id="163" name="Babylon"/>
          <p:cNvSpPr txBox="1"/>
          <p:nvPr/>
        </p:nvSpPr>
        <p:spPr>
          <a:xfrm>
            <a:off x="8010276" y="5613400"/>
            <a:ext cx="1086298" cy="4572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atin typeface="Gill Sans"/>
                <a:ea typeface="Gill Sans"/>
                <a:cs typeface="Gill Sans"/>
                <a:sym typeface="Gill Sans"/>
              </a:defRPr>
            </a:lvl1pPr>
          </a:lstStyle>
          <a:p>
            <a:pPr/>
            <a:r>
              <a:t>Babylon</a:t>
            </a:r>
          </a:p>
        </p:txBody>
      </p:sp>
      <p:sp>
        <p:nvSpPr>
          <p:cNvPr id="164" name="Medes…"/>
          <p:cNvSpPr txBox="1"/>
          <p:nvPr/>
        </p:nvSpPr>
        <p:spPr>
          <a:xfrm>
            <a:off x="8724428" y="5994400"/>
            <a:ext cx="1112640" cy="812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a:latin typeface="Gill Sans"/>
                <a:ea typeface="Gill Sans"/>
                <a:cs typeface="Gill Sans"/>
                <a:sym typeface="Gill Sans"/>
              </a:defRPr>
            </a:pPr>
            <a:r>
              <a:t>Medes</a:t>
            </a:r>
          </a:p>
          <a:p>
            <a:pPr>
              <a:defRPr b="0">
                <a:latin typeface="Gill Sans"/>
                <a:ea typeface="Gill Sans"/>
                <a:cs typeface="Gill Sans"/>
                <a:sym typeface="Gill Sans"/>
              </a:defRPr>
            </a:pPr>
            <a:r>
              <a:t>Persians</a:t>
            </a:r>
          </a:p>
        </p:txBody>
      </p:sp>
      <p:sp>
        <p:nvSpPr>
          <p:cNvPr id="165" name="Greece"/>
          <p:cNvSpPr txBox="1"/>
          <p:nvPr/>
        </p:nvSpPr>
        <p:spPr>
          <a:xfrm>
            <a:off x="9844961" y="5702300"/>
            <a:ext cx="1026022" cy="4572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atin typeface="Gill Sans"/>
                <a:ea typeface="Gill Sans"/>
                <a:cs typeface="Gill Sans"/>
                <a:sym typeface="Gill Sans"/>
              </a:defRPr>
            </a:lvl1pPr>
          </a:lstStyle>
          <a:p>
            <a:pPr/>
            <a:r>
              <a:t>Greece</a:t>
            </a:r>
          </a:p>
        </p:txBody>
      </p:sp>
      <p:sp>
        <p:nvSpPr>
          <p:cNvPr id="166" name="Rome"/>
          <p:cNvSpPr txBox="1"/>
          <p:nvPr/>
        </p:nvSpPr>
        <p:spPr>
          <a:xfrm>
            <a:off x="11074722" y="6235700"/>
            <a:ext cx="847577" cy="4572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atin typeface="Gill Sans"/>
                <a:ea typeface="Gill Sans"/>
                <a:cs typeface="Gill Sans"/>
                <a:sym typeface="Gill Sans"/>
              </a:defRPr>
            </a:lvl1pPr>
          </a:lstStyle>
          <a:p>
            <a:pPr/>
            <a:r>
              <a:t>Rome</a:t>
            </a:r>
          </a:p>
        </p:txBody>
      </p:sp>
      <p:sp>
        <p:nvSpPr>
          <p:cNvPr id="167" name="Alexander"/>
          <p:cNvSpPr txBox="1"/>
          <p:nvPr/>
        </p:nvSpPr>
        <p:spPr>
          <a:xfrm>
            <a:off x="9664284" y="5365750"/>
            <a:ext cx="1387377" cy="4572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atin typeface="Gill Sans"/>
                <a:ea typeface="Gill Sans"/>
                <a:cs typeface="Gill Sans"/>
                <a:sym typeface="Gill Sans"/>
              </a:defRPr>
            </a:lvl1pPr>
          </a:lstStyle>
          <a:p>
            <a:pPr/>
            <a:r>
              <a:t>Alexander</a:t>
            </a:r>
          </a:p>
        </p:txBody>
      </p:sp>
      <p:sp>
        <p:nvSpPr>
          <p:cNvPr id="168" name="First Temple…"/>
          <p:cNvSpPr txBox="1"/>
          <p:nvPr/>
        </p:nvSpPr>
        <p:spPr>
          <a:xfrm>
            <a:off x="5999162" y="2933699"/>
            <a:ext cx="1679526" cy="812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a:latin typeface="Gill Sans"/>
                <a:ea typeface="Gill Sans"/>
                <a:cs typeface="Gill Sans"/>
                <a:sym typeface="Gill Sans"/>
              </a:defRPr>
            </a:pPr>
            <a:r>
              <a:t>First Temple</a:t>
            </a:r>
          </a:p>
          <a:p>
            <a:pPr>
              <a:defRPr b="0">
                <a:latin typeface="Gill Sans"/>
                <a:ea typeface="Gill Sans"/>
                <a:cs typeface="Gill Sans"/>
                <a:sym typeface="Gill Sans"/>
              </a:defRPr>
            </a:pPr>
            <a:r>
              <a:t>957</a:t>
            </a:r>
          </a:p>
        </p:txBody>
      </p:sp>
      <p:sp>
        <p:nvSpPr>
          <p:cNvPr id="169" name="First Temple…"/>
          <p:cNvSpPr txBox="1"/>
          <p:nvPr/>
        </p:nvSpPr>
        <p:spPr>
          <a:xfrm>
            <a:off x="7980813" y="2933699"/>
            <a:ext cx="1679527" cy="1168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a:latin typeface="Gill Sans"/>
                <a:ea typeface="Gill Sans"/>
                <a:cs typeface="Gill Sans"/>
                <a:sym typeface="Gill Sans"/>
              </a:defRPr>
            </a:pPr>
            <a:r>
              <a:t>First Temple</a:t>
            </a:r>
          </a:p>
          <a:p>
            <a:pPr>
              <a:defRPr b="0">
                <a:latin typeface="Gill Sans"/>
                <a:ea typeface="Gill Sans"/>
                <a:cs typeface="Gill Sans"/>
                <a:sym typeface="Gill Sans"/>
              </a:defRPr>
            </a:pPr>
            <a:r>
              <a:t>Destroyed</a:t>
            </a:r>
          </a:p>
          <a:p>
            <a:pPr>
              <a:defRPr b="0">
                <a:latin typeface="Gill Sans"/>
                <a:ea typeface="Gill Sans"/>
                <a:cs typeface="Gill Sans"/>
                <a:sym typeface="Gill Sans"/>
              </a:defRPr>
            </a:pPr>
            <a:r>
              <a:t>586</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1" name="Daniel Initial Timeline"/>
          <p:cNvSpPr txBox="1"/>
          <p:nvPr>
            <p:ph type="title"/>
          </p:nvPr>
        </p:nvSpPr>
        <p:spPr>
          <a:prstGeom prst="rect">
            <a:avLst/>
          </a:prstGeom>
        </p:spPr>
        <p:txBody>
          <a:bodyPr/>
          <a:lstStyle/>
          <a:p>
            <a:pPr/>
            <a:r>
              <a:t>Daniel Initial Timeline</a:t>
            </a:r>
          </a:p>
        </p:txBody>
      </p:sp>
      <p:sp>
        <p:nvSpPr>
          <p:cNvPr id="172" name="612  : Assyrian capital Nineveh overrun by Babylonians.…"/>
          <p:cNvSpPr txBox="1"/>
          <p:nvPr>
            <p:ph type="body" idx="1"/>
          </p:nvPr>
        </p:nvSpPr>
        <p:spPr>
          <a:xfrm>
            <a:off x="606945" y="1873150"/>
            <a:ext cx="11790910" cy="7412535"/>
          </a:xfrm>
          <a:prstGeom prst="rect">
            <a:avLst/>
          </a:prstGeom>
        </p:spPr>
        <p:txBody>
          <a:bodyPr/>
          <a:lstStyle/>
          <a:p>
            <a:pPr marL="337820" indent="-337820" defTabSz="443991">
              <a:spcBef>
                <a:spcPts val="3100"/>
              </a:spcBef>
              <a:defRPr sz="2432"/>
            </a:pPr>
            <a:r>
              <a:t>612  : Assyrian capital Nineveh overrun by Babylonians.</a:t>
            </a:r>
          </a:p>
          <a:p>
            <a:pPr marL="337820" indent="-337820" defTabSz="443991">
              <a:spcBef>
                <a:spcPts val="3100"/>
              </a:spcBef>
              <a:defRPr sz="2432"/>
            </a:pPr>
            <a:r>
              <a:t>609  : King Josiah killed by Egyptians in Battle of Megiddo (2 Kings 23:28-30). </a:t>
            </a:r>
          </a:p>
          <a:p>
            <a:pPr lvl="1" marL="675640" indent="-337820" defTabSz="443991">
              <a:spcBef>
                <a:spcPts val="3100"/>
              </a:spcBef>
              <a:defRPr sz="2432"/>
            </a:pPr>
            <a:r>
              <a:t>Egyptians install Jehoiakim as king (2 Kings 23:34-36).</a:t>
            </a:r>
          </a:p>
          <a:p>
            <a:pPr marL="337820" indent="-337820" defTabSz="443991">
              <a:spcBef>
                <a:spcPts val="3100"/>
              </a:spcBef>
              <a:defRPr sz="2432"/>
            </a:pPr>
            <a:r>
              <a:t>605  : </a:t>
            </a:r>
            <a:r>
              <a:rPr i="1"/>
              <a:t>Battle of Carchemish</a:t>
            </a:r>
            <a:r>
              <a:t> : Assyrians allied with Egyptians were defeated by Nebuchadnezzar II’s army.</a:t>
            </a:r>
          </a:p>
          <a:p>
            <a:pPr marL="337820" indent="-337820" defTabSz="443991">
              <a:spcBef>
                <a:spcPts val="3100"/>
              </a:spcBef>
              <a:defRPr sz="2432"/>
            </a:pPr>
            <a:r>
              <a:t>597  : Siege of Jerusalem. First deportation of Jews (2 Kings 24)</a:t>
            </a:r>
          </a:p>
          <a:p>
            <a:pPr lvl="1" marL="675640" indent="-337820" defTabSz="443991">
              <a:spcBef>
                <a:spcPts val="3100"/>
              </a:spcBef>
              <a:defRPr sz="2432"/>
            </a:pPr>
            <a:r>
              <a:t>Zedekiah installed as tributary king but revolts and joins alliance with Egypt.</a:t>
            </a:r>
          </a:p>
          <a:p>
            <a:pPr marL="337820" indent="-337820" defTabSz="443991">
              <a:spcBef>
                <a:spcPts val="3100"/>
              </a:spcBef>
              <a:defRPr sz="2432"/>
            </a:pPr>
            <a:r>
              <a:t>589-586 : Siege of Jerusalem.  </a:t>
            </a:r>
            <a:r>
              <a:rPr b="1" i="1"/>
              <a:t>Destruction of temple and city</a:t>
            </a:r>
            <a:r>
              <a:t> (2 Kings 25)</a:t>
            </a:r>
          </a:p>
          <a:p>
            <a:pPr lvl="1" marL="675640" indent="-337820" defTabSz="443991">
              <a:spcBef>
                <a:spcPts val="3100"/>
              </a:spcBef>
              <a:defRPr sz="2432"/>
            </a:pPr>
            <a:r>
              <a:t>Zedekiah was blinded, bound, and taken captive to Babylon where he remained as prisoner until his death (2 Kings 25:7; Jeremiah 52:10,11).</a:t>
            </a:r>
          </a:p>
          <a:p>
            <a:pPr lvl="1" marL="675640" indent="-337820" defTabSz="443991">
              <a:spcBef>
                <a:spcPts val="3100"/>
              </a:spcBef>
              <a:defRPr sz="2432"/>
            </a:pPr>
            <a:r>
              <a:t>The elite were taken into Captivity in Babylon</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4" name="Pride of Nebuchadnezzar"/>
          <p:cNvSpPr txBox="1"/>
          <p:nvPr>
            <p:ph type="title"/>
          </p:nvPr>
        </p:nvSpPr>
        <p:spPr>
          <a:prstGeom prst="rect">
            <a:avLst/>
          </a:prstGeom>
        </p:spPr>
        <p:txBody>
          <a:bodyPr/>
          <a:lstStyle/>
          <a:p>
            <a:pPr/>
            <a:r>
              <a:t>Pride of Nebuchadnezzar</a:t>
            </a:r>
          </a:p>
        </p:txBody>
      </p:sp>
      <p:pic>
        <p:nvPicPr>
          <p:cNvPr id="175" name="nebuchadnezzar-cylinder.jpg" descr="nebuchadnezzar-cylinder.jpg"/>
          <p:cNvPicPr>
            <a:picLocks noChangeAspect="1"/>
          </p:cNvPicPr>
          <p:nvPr/>
        </p:nvPicPr>
        <p:blipFill>
          <a:blip r:embed="rId2">
            <a:extLst/>
          </a:blip>
          <a:stretch>
            <a:fillRect/>
          </a:stretch>
        </p:blipFill>
        <p:spPr>
          <a:xfrm>
            <a:off x="6769702" y="5478477"/>
            <a:ext cx="5650358" cy="3360419"/>
          </a:xfrm>
          <a:prstGeom prst="rect">
            <a:avLst/>
          </a:prstGeom>
          <a:ln w="12700">
            <a:miter lim="400000"/>
          </a:ln>
        </p:spPr>
      </p:pic>
      <p:pic>
        <p:nvPicPr>
          <p:cNvPr id="176" name="Unknown.jpeg" descr="Unknown.jpeg"/>
          <p:cNvPicPr>
            <a:picLocks noChangeAspect="1"/>
          </p:cNvPicPr>
          <p:nvPr/>
        </p:nvPicPr>
        <p:blipFill>
          <a:blip r:embed="rId3">
            <a:extLst/>
          </a:blip>
          <a:stretch>
            <a:fillRect/>
          </a:stretch>
        </p:blipFill>
        <p:spPr>
          <a:xfrm>
            <a:off x="7278637" y="1931994"/>
            <a:ext cx="4632487" cy="3469895"/>
          </a:xfrm>
          <a:prstGeom prst="rect">
            <a:avLst/>
          </a:prstGeom>
          <a:ln w="12700">
            <a:miter lim="400000"/>
          </a:ln>
        </p:spPr>
      </p:pic>
      <p:sp>
        <p:nvSpPr>
          <p:cNvPr id="177" name="“Is not this great Babylon, which I have built by my mighty power as a royal residence and for the glory of my majesty?” Daniel 4:30"/>
          <p:cNvSpPr txBox="1"/>
          <p:nvPr/>
        </p:nvSpPr>
        <p:spPr>
          <a:xfrm>
            <a:off x="870486" y="4297812"/>
            <a:ext cx="5569252" cy="156626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b="0" i="1"/>
            </a:pPr>
            <a:r>
              <a:t>“Is not this great Babylon, which I have built by my mighty power as a royal residence and for the glory of my majesty?” </a:t>
            </a:r>
            <a:r>
              <a:rPr i="0"/>
              <a:t>Daniel 4:30</a:t>
            </a:r>
          </a:p>
        </p:txBody>
      </p:sp>
      <p:sp>
        <p:nvSpPr>
          <p:cNvPr id="178" name="Nebuchadnezzar had his name repeatedly…"/>
          <p:cNvSpPr txBox="1"/>
          <p:nvPr/>
        </p:nvSpPr>
        <p:spPr>
          <a:xfrm>
            <a:off x="490538" y="2282337"/>
            <a:ext cx="6329147" cy="156626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b="0"/>
            </a:pPr>
            <a:r>
              <a:t>Nebuchadnezzar had his name repeatedly</a:t>
            </a:r>
          </a:p>
          <a:p>
            <a:pPr>
              <a:defRPr b="0"/>
            </a:pPr>
            <a:r>
              <a:t>pressed into the bricks of the city of Babylon</a:t>
            </a:r>
          </a:p>
          <a:p>
            <a:pPr>
              <a:defRPr b="0"/>
            </a:pPr>
            <a:r>
              <a:t>he had rebuilt, so his bricks are a common</a:t>
            </a:r>
          </a:p>
          <a:p>
            <a:pPr>
              <a:defRPr b="0"/>
            </a:pPr>
            <a:r>
              <a:t>sight in history museums around the world.</a:t>
            </a:r>
          </a:p>
        </p:txBody>
      </p:sp>
      <p:sp>
        <p:nvSpPr>
          <p:cNvPr id="179" name="“I built a strong wall that cannot be shaken with bitumen and baked bricks… I laid its foundation on the breast of the netherworld, and I built its top as high as a mountain…  The fortifications of Esagila and Babylon I strengthened and established the name of my reign forever.”"/>
          <p:cNvSpPr txBox="1"/>
          <p:nvPr/>
        </p:nvSpPr>
        <p:spPr>
          <a:xfrm>
            <a:off x="735477" y="6503260"/>
            <a:ext cx="5839269" cy="192328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b="0" i="1" sz="2000"/>
            </a:lvl1pPr>
          </a:lstStyle>
          <a:p>
            <a:pPr/>
            <a:r>
              <a:t>“I built a strong wall that cannot be shaken with bitumen and baked bricks… I laid its foundation on the breast of the netherworld, and I built its top as high as a mountain…  The fortifications of Esagila and Babylon I strengthened and established the name of my reign forever.”</a:t>
            </a:r>
          </a:p>
        </p:txBody>
      </p:sp>
      <p:sp>
        <p:nvSpPr>
          <p:cNvPr id="180" name="Cuneiform cylinder with inscription of  Nebuchadnezzar describing the construction of the outer wall."/>
          <p:cNvSpPr txBox="1"/>
          <p:nvPr/>
        </p:nvSpPr>
        <p:spPr>
          <a:xfrm>
            <a:off x="6096165" y="8915484"/>
            <a:ext cx="6997432" cy="70408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b="0" i="1" sz="2000"/>
            </a:lvl1pPr>
          </a:lstStyle>
          <a:p>
            <a:pPr/>
            <a:r>
              <a:t>Cuneiform cylinder with inscription of  Nebuchadnezzar describing the construction of the outer wall.</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2" name="Hanging Gardens of Babylon"/>
          <p:cNvSpPr txBox="1"/>
          <p:nvPr>
            <p:ph type="title"/>
          </p:nvPr>
        </p:nvSpPr>
        <p:spPr>
          <a:prstGeom prst="rect">
            <a:avLst/>
          </a:prstGeom>
        </p:spPr>
        <p:txBody>
          <a:bodyPr/>
          <a:lstStyle>
            <a:lvl1pPr defTabSz="537463">
              <a:defRPr sz="7360"/>
            </a:lvl1pPr>
          </a:lstStyle>
          <a:p>
            <a:pPr/>
            <a:r>
              <a:t>Hanging Gardens of Babylon</a:t>
            </a:r>
          </a:p>
        </p:txBody>
      </p:sp>
      <p:pic>
        <p:nvPicPr>
          <p:cNvPr id="183" name="Hanging_Gardens_of_Babylon.jpg" descr="Hanging_Gardens_of_Babylon.jpg"/>
          <p:cNvPicPr>
            <a:picLocks noChangeAspect="1"/>
          </p:cNvPicPr>
          <p:nvPr/>
        </p:nvPicPr>
        <p:blipFill>
          <a:blip r:embed="rId3">
            <a:extLst/>
          </a:blip>
          <a:stretch>
            <a:fillRect/>
          </a:stretch>
        </p:blipFill>
        <p:spPr>
          <a:xfrm>
            <a:off x="1898650" y="2463327"/>
            <a:ext cx="9207500" cy="6375401"/>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Chronology of…"/>
          <p:cNvSpPr txBox="1"/>
          <p:nvPr>
            <p:ph type="title"/>
          </p:nvPr>
        </p:nvSpPr>
        <p:spPr>
          <a:prstGeom prst="rect">
            <a:avLst/>
          </a:prstGeom>
        </p:spPr>
        <p:txBody>
          <a:bodyPr/>
          <a:lstStyle/>
          <a:p>
            <a:pPr defTabSz="490727">
              <a:defRPr sz="6719"/>
            </a:pPr>
            <a:r>
              <a:t>Chronology of </a:t>
            </a:r>
          </a:p>
          <a:p>
            <a:pPr defTabSz="490727">
              <a:defRPr sz="6719"/>
            </a:pPr>
            <a:r>
              <a:t>The Book of Daniel</a:t>
            </a:r>
          </a:p>
        </p:txBody>
      </p:sp>
      <p:sp>
        <p:nvSpPr>
          <p:cNvPr id="188" name="Line"/>
          <p:cNvSpPr/>
          <p:nvPr/>
        </p:nvSpPr>
        <p:spPr>
          <a:xfrm>
            <a:off x="1016711" y="5119004"/>
            <a:ext cx="10242726" cy="1"/>
          </a:xfrm>
          <a:prstGeom prst="line">
            <a:avLst/>
          </a:prstGeom>
          <a:ln w="25400">
            <a:solidFill>
              <a:srgbClr val="FFFFFF"/>
            </a:solidFill>
            <a:miter lim="400000"/>
          </a:ln>
        </p:spPr>
        <p:txBody>
          <a:bodyPr lIns="50800" tIns="50800" rIns="50800" bIns="50800" anchor="ctr"/>
          <a:lstStyle/>
          <a:p>
            <a:pPr>
              <a:defRPr b="0" sz="2200">
                <a:latin typeface="+mn-lt"/>
                <a:ea typeface="+mn-ea"/>
                <a:cs typeface="+mn-cs"/>
                <a:sym typeface="Helvetica Neue Medium"/>
              </a:defRPr>
            </a:pPr>
          </a:p>
        </p:txBody>
      </p:sp>
      <p:sp>
        <p:nvSpPr>
          <p:cNvPr id="189" name="Line"/>
          <p:cNvSpPr/>
          <p:nvPr/>
        </p:nvSpPr>
        <p:spPr>
          <a:xfrm flipH="1">
            <a:off x="1006919" y="3512197"/>
            <a:ext cx="1" cy="1845975"/>
          </a:xfrm>
          <a:prstGeom prst="line">
            <a:avLst/>
          </a:prstGeom>
          <a:ln w="25400">
            <a:solidFill>
              <a:srgbClr val="FFFFFF"/>
            </a:solidFill>
            <a:miter lim="400000"/>
          </a:ln>
        </p:spPr>
        <p:txBody>
          <a:bodyPr lIns="50800" tIns="50800" rIns="50800" bIns="50800" anchor="ctr"/>
          <a:lstStyle/>
          <a:p>
            <a:pPr algn="l" defTabSz="457200">
              <a:defRPr b="0" sz="1200">
                <a:solidFill>
                  <a:srgbClr val="000000"/>
                </a:solidFill>
                <a:latin typeface="Helvetica"/>
                <a:ea typeface="Helvetica"/>
                <a:cs typeface="Helvetica"/>
                <a:sym typeface="Helvetica"/>
              </a:defRPr>
            </a:pPr>
          </a:p>
        </p:txBody>
      </p:sp>
      <p:sp>
        <p:nvSpPr>
          <p:cNvPr id="190" name="605…"/>
          <p:cNvSpPr txBox="1"/>
          <p:nvPr/>
        </p:nvSpPr>
        <p:spPr>
          <a:xfrm>
            <a:off x="165062" y="5445874"/>
            <a:ext cx="1683716" cy="11979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a:pPr>
            <a:r>
              <a:t>605</a:t>
            </a:r>
          </a:p>
          <a:p>
            <a:pPr>
              <a:defRPr b="0"/>
            </a:pPr>
            <a:r>
              <a:t>first</a:t>
            </a:r>
          </a:p>
          <a:p>
            <a:pPr>
              <a:defRPr b="0"/>
            </a:pPr>
            <a:r>
              <a:t>deportation</a:t>
            </a:r>
          </a:p>
        </p:txBody>
      </p:sp>
      <p:sp>
        <p:nvSpPr>
          <p:cNvPr id="191" name="Line"/>
          <p:cNvSpPr/>
          <p:nvPr/>
        </p:nvSpPr>
        <p:spPr>
          <a:xfrm>
            <a:off x="11275365" y="4852304"/>
            <a:ext cx="1" cy="533401"/>
          </a:xfrm>
          <a:prstGeom prst="line">
            <a:avLst/>
          </a:prstGeom>
          <a:ln w="25400">
            <a:solidFill>
              <a:srgbClr val="FFFFFF"/>
            </a:solidFill>
            <a:miter lim="400000"/>
          </a:ln>
        </p:spPr>
        <p:txBody>
          <a:bodyPr lIns="50800" tIns="50800" rIns="50800" bIns="50800" anchor="ctr"/>
          <a:lstStyle/>
          <a:p>
            <a:pPr algn="l" defTabSz="457200">
              <a:defRPr b="0" sz="1200">
                <a:solidFill>
                  <a:srgbClr val="000000"/>
                </a:solidFill>
                <a:latin typeface="Helvetica"/>
                <a:ea typeface="Helvetica"/>
                <a:cs typeface="Helvetica"/>
                <a:sym typeface="Helvetica"/>
              </a:defRPr>
            </a:pPr>
          </a:p>
        </p:txBody>
      </p:sp>
      <p:sp>
        <p:nvSpPr>
          <p:cNvPr id="192" name="535…"/>
          <p:cNvSpPr txBox="1"/>
          <p:nvPr/>
        </p:nvSpPr>
        <p:spPr>
          <a:xfrm>
            <a:off x="10433507" y="5375138"/>
            <a:ext cx="1683716" cy="156626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b="0"/>
            </a:pPr>
            <a:r>
              <a:t>535</a:t>
            </a:r>
          </a:p>
          <a:p>
            <a:pPr>
              <a:defRPr b="0"/>
            </a:pPr>
            <a:r>
              <a:t>return under</a:t>
            </a:r>
          </a:p>
          <a:p>
            <a:pPr>
              <a:defRPr b="0"/>
            </a:pPr>
            <a:r>
              <a:t>Zerubbabel</a:t>
            </a:r>
          </a:p>
        </p:txBody>
      </p:sp>
      <p:sp>
        <p:nvSpPr>
          <p:cNvPr id="193" name="Line"/>
          <p:cNvSpPr/>
          <p:nvPr/>
        </p:nvSpPr>
        <p:spPr>
          <a:xfrm>
            <a:off x="995578" y="3756504"/>
            <a:ext cx="10284993" cy="1"/>
          </a:xfrm>
          <a:prstGeom prst="line">
            <a:avLst/>
          </a:prstGeom>
          <a:ln w="25400">
            <a:solidFill>
              <a:srgbClr val="FFFFFF"/>
            </a:solidFill>
            <a:miter lim="400000"/>
            <a:headEnd type="arrow"/>
            <a:tailEnd type="arrow"/>
          </a:ln>
        </p:spPr>
        <p:txBody>
          <a:bodyPr lIns="50800" tIns="50800" rIns="50800" bIns="50800" anchor="ctr"/>
          <a:lstStyle/>
          <a:p>
            <a:pPr>
              <a:defRPr b="0" sz="2200">
                <a:latin typeface="+mn-lt"/>
                <a:ea typeface="+mn-ea"/>
                <a:cs typeface="+mn-cs"/>
                <a:sym typeface="Helvetica Neue Medium"/>
              </a:defRPr>
            </a:pPr>
          </a:p>
        </p:txBody>
      </p:sp>
      <p:sp>
        <p:nvSpPr>
          <p:cNvPr id="194" name="70 Years (Jeremiah 25:8-14)"/>
          <p:cNvSpPr txBox="1"/>
          <p:nvPr/>
        </p:nvSpPr>
        <p:spPr>
          <a:xfrm>
            <a:off x="4186439" y="3293938"/>
            <a:ext cx="3903270" cy="4613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vl1pPr>
          </a:lstStyle>
          <a:p>
            <a:pPr/>
            <a:r>
              <a:t>70 Years (Jeremiah 25:8-14)</a:t>
            </a:r>
          </a:p>
        </p:txBody>
      </p:sp>
      <p:sp>
        <p:nvSpPr>
          <p:cNvPr id="195" name="70 = 490/7 years of Sabbaths for the land (2 Chronicles 36:21)"/>
          <p:cNvSpPr txBox="1"/>
          <p:nvPr/>
        </p:nvSpPr>
        <p:spPr>
          <a:xfrm>
            <a:off x="1856548" y="3724671"/>
            <a:ext cx="8563052" cy="4613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vl1pPr>
          </a:lstStyle>
          <a:p>
            <a:pPr/>
            <a:r>
              <a:t>70 = 490/7 years of Sabbaths for the land (2 Chronicles 36:21)</a:t>
            </a:r>
          </a:p>
        </p:txBody>
      </p:sp>
      <p:sp>
        <p:nvSpPr>
          <p:cNvPr id="196" name="Line"/>
          <p:cNvSpPr/>
          <p:nvPr/>
        </p:nvSpPr>
        <p:spPr>
          <a:xfrm>
            <a:off x="6398926" y="4852304"/>
            <a:ext cx="1" cy="533401"/>
          </a:xfrm>
          <a:prstGeom prst="line">
            <a:avLst/>
          </a:prstGeom>
          <a:ln w="25400">
            <a:solidFill>
              <a:srgbClr val="FFFFFF"/>
            </a:solidFill>
            <a:miter lim="400000"/>
          </a:ln>
        </p:spPr>
        <p:txBody>
          <a:bodyPr lIns="50800" tIns="50800" rIns="50800" bIns="50800" anchor="ctr"/>
          <a:lstStyle/>
          <a:p>
            <a:pPr algn="l" defTabSz="457200">
              <a:defRPr b="0" sz="1200">
                <a:solidFill>
                  <a:srgbClr val="000000"/>
                </a:solidFill>
                <a:latin typeface="Helvetica"/>
                <a:ea typeface="Helvetica"/>
                <a:cs typeface="Helvetica"/>
                <a:sym typeface="Helvetica"/>
              </a:defRPr>
            </a:pPr>
          </a:p>
        </p:txBody>
      </p:sp>
      <p:sp>
        <p:nvSpPr>
          <p:cNvPr id="197" name="562"/>
          <p:cNvSpPr txBox="1"/>
          <p:nvPr/>
        </p:nvSpPr>
        <p:spPr>
          <a:xfrm>
            <a:off x="6087573" y="5443558"/>
            <a:ext cx="622707" cy="4613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vl1pPr>
          </a:lstStyle>
          <a:p>
            <a:pPr/>
            <a:r>
              <a:t>562</a:t>
            </a:r>
          </a:p>
        </p:txBody>
      </p:sp>
      <p:sp>
        <p:nvSpPr>
          <p:cNvPr id="198" name="Line"/>
          <p:cNvSpPr/>
          <p:nvPr/>
        </p:nvSpPr>
        <p:spPr>
          <a:xfrm>
            <a:off x="7251273" y="4852304"/>
            <a:ext cx="1" cy="533401"/>
          </a:xfrm>
          <a:prstGeom prst="line">
            <a:avLst/>
          </a:prstGeom>
          <a:ln w="25400">
            <a:solidFill>
              <a:srgbClr val="FFFFFF"/>
            </a:solidFill>
            <a:miter lim="400000"/>
          </a:ln>
        </p:spPr>
        <p:txBody>
          <a:bodyPr lIns="50800" tIns="50800" rIns="50800" bIns="50800" anchor="ctr"/>
          <a:lstStyle/>
          <a:p>
            <a:pPr algn="l" defTabSz="457200">
              <a:defRPr b="0" sz="1200">
                <a:solidFill>
                  <a:srgbClr val="000000"/>
                </a:solidFill>
                <a:latin typeface="Helvetica"/>
                <a:ea typeface="Helvetica"/>
                <a:cs typeface="Helvetica"/>
                <a:sym typeface="Helvetica"/>
              </a:defRPr>
            </a:pPr>
          </a:p>
        </p:txBody>
      </p:sp>
      <p:sp>
        <p:nvSpPr>
          <p:cNvPr id="199" name="Darius…"/>
          <p:cNvSpPr txBox="1"/>
          <p:nvPr/>
        </p:nvSpPr>
        <p:spPr>
          <a:xfrm>
            <a:off x="10676280" y="3849054"/>
            <a:ext cx="1198170" cy="8296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a:pPr>
            <a:r>
              <a:t>Darius</a:t>
            </a:r>
          </a:p>
          <a:p>
            <a:pPr>
              <a:defRPr b="0"/>
            </a:pPr>
            <a:r>
              <a:t>(Medes)</a:t>
            </a:r>
          </a:p>
        </p:txBody>
      </p:sp>
      <p:sp>
        <p:nvSpPr>
          <p:cNvPr id="200" name="Line"/>
          <p:cNvSpPr/>
          <p:nvPr/>
        </p:nvSpPr>
        <p:spPr>
          <a:xfrm>
            <a:off x="1006919" y="4924154"/>
            <a:ext cx="5392008" cy="1"/>
          </a:xfrm>
          <a:prstGeom prst="line">
            <a:avLst/>
          </a:prstGeom>
          <a:ln w="25400">
            <a:solidFill>
              <a:srgbClr val="FFFFFF"/>
            </a:solidFill>
            <a:miter lim="400000"/>
            <a:headEnd type="arrow"/>
            <a:tailEnd type="arrow"/>
          </a:ln>
        </p:spPr>
        <p:txBody>
          <a:bodyPr lIns="50800" tIns="50800" rIns="50800" bIns="50800" anchor="ctr"/>
          <a:lstStyle/>
          <a:p>
            <a:pPr>
              <a:defRPr b="0" sz="2200">
                <a:latin typeface="+mn-lt"/>
                <a:ea typeface="+mn-ea"/>
                <a:cs typeface="+mn-cs"/>
                <a:sym typeface="Helvetica Neue Medium"/>
              </a:defRPr>
            </a:pPr>
          </a:p>
        </p:txBody>
      </p:sp>
      <p:sp>
        <p:nvSpPr>
          <p:cNvPr id="201" name="Nebuchadnezzar"/>
          <p:cNvSpPr txBox="1"/>
          <p:nvPr/>
        </p:nvSpPr>
        <p:spPr>
          <a:xfrm>
            <a:off x="2341434" y="4491300"/>
            <a:ext cx="2416760" cy="4613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vl1pPr>
          </a:lstStyle>
          <a:p>
            <a:pPr/>
            <a:r>
              <a:t>Nebuchadnezzar</a:t>
            </a:r>
          </a:p>
        </p:txBody>
      </p:sp>
      <p:sp>
        <p:nvSpPr>
          <p:cNvPr id="202" name="Line"/>
          <p:cNvSpPr/>
          <p:nvPr/>
        </p:nvSpPr>
        <p:spPr>
          <a:xfrm>
            <a:off x="10680414" y="4824771"/>
            <a:ext cx="1" cy="533401"/>
          </a:xfrm>
          <a:prstGeom prst="line">
            <a:avLst/>
          </a:prstGeom>
          <a:ln w="25400">
            <a:solidFill>
              <a:srgbClr val="FFFFFF"/>
            </a:solidFill>
            <a:miter lim="400000"/>
          </a:ln>
        </p:spPr>
        <p:txBody>
          <a:bodyPr lIns="50800" tIns="50800" rIns="50800" bIns="50800" anchor="ctr"/>
          <a:lstStyle/>
          <a:p>
            <a:pPr algn="l" defTabSz="457200">
              <a:defRPr b="0" sz="1200">
                <a:solidFill>
                  <a:srgbClr val="000000"/>
                </a:solidFill>
                <a:latin typeface="Helvetica"/>
                <a:ea typeface="Helvetica"/>
                <a:cs typeface="Helvetica"/>
                <a:sym typeface="Helvetica"/>
              </a:defRPr>
            </a:pPr>
          </a:p>
        </p:txBody>
      </p:sp>
      <p:sp>
        <p:nvSpPr>
          <p:cNvPr id="203" name="Line"/>
          <p:cNvSpPr/>
          <p:nvPr/>
        </p:nvSpPr>
        <p:spPr>
          <a:xfrm>
            <a:off x="7235590" y="4924154"/>
            <a:ext cx="3451151" cy="1"/>
          </a:xfrm>
          <a:prstGeom prst="line">
            <a:avLst/>
          </a:prstGeom>
          <a:ln w="25400">
            <a:solidFill>
              <a:srgbClr val="FFFFFF"/>
            </a:solidFill>
            <a:miter lim="400000"/>
            <a:headEnd type="arrow"/>
            <a:tailEnd type="arrow"/>
          </a:ln>
        </p:spPr>
        <p:txBody>
          <a:bodyPr lIns="50800" tIns="50800" rIns="50800" bIns="50800" anchor="ctr"/>
          <a:lstStyle/>
          <a:p>
            <a:pPr>
              <a:defRPr b="0" sz="2200">
                <a:latin typeface="+mn-lt"/>
                <a:ea typeface="+mn-ea"/>
                <a:cs typeface="+mn-cs"/>
                <a:sym typeface="Helvetica Neue Medium"/>
              </a:defRPr>
            </a:pPr>
          </a:p>
        </p:txBody>
      </p:sp>
      <p:sp>
        <p:nvSpPr>
          <p:cNvPr id="204" name="Belshazzar"/>
          <p:cNvSpPr txBox="1"/>
          <p:nvPr/>
        </p:nvSpPr>
        <p:spPr>
          <a:xfrm>
            <a:off x="8287749" y="4491300"/>
            <a:ext cx="1597763" cy="4613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vl1pPr>
          </a:lstStyle>
          <a:p>
            <a:pPr/>
            <a:r>
              <a:t>Belshazzar</a:t>
            </a:r>
          </a:p>
        </p:txBody>
      </p:sp>
      <p:sp>
        <p:nvSpPr>
          <p:cNvPr id="205" name="Evil-Merodach…"/>
          <p:cNvSpPr txBox="1"/>
          <p:nvPr/>
        </p:nvSpPr>
        <p:spPr>
          <a:xfrm>
            <a:off x="5758648" y="4307150"/>
            <a:ext cx="2169262" cy="8296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a:pPr>
            <a:r>
              <a:t>Evil-Merodach</a:t>
            </a:r>
          </a:p>
          <a:p>
            <a:pPr>
              <a:defRPr b="0"/>
            </a:pPr>
            <a:r>
              <a:t>…</a:t>
            </a:r>
          </a:p>
        </p:txBody>
      </p:sp>
      <p:sp>
        <p:nvSpPr>
          <p:cNvPr id="206" name="Cyrus…"/>
          <p:cNvSpPr txBox="1"/>
          <p:nvPr/>
        </p:nvSpPr>
        <p:spPr>
          <a:xfrm>
            <a:off x="11246947" y="4676638"/>
            <a:ext cx="1440486" cy="8296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a:pPr>
            <a:r>
              <a:t>Cyrus</a:t>
            </a:r>
          </a:p>
          <a:p>
            <a:pPr>
              <a:defRPr b="0"/>
            </a:pPr>
            <a:r>
              <a:t>(Persians)</a:t>
            </a:r>
          </a:p>
        </p:txBody>
      </p:sp>
      <p:sp>
        <p:nvSpPr>
          <p:cNvPr id="207" name="553"/>
          <p:cNvSpPr txBox="1"/>
          <p:nvPr/>
        </p:nvSpPr>
        <p:spPr>
          <a:xfrm>
            <a:off x="6939920" y="5443558"/>
            <a:ext cx="622707" cy="4613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vl1pPr>
          </a:lstStyle>
          <a:p>
            <a:pPr/>
            <a:r>
              <a:t>553</a:t>
            </a:r>
          </a:p>
        </p:txBody>
      </p:sp>
      <p:sp>
        <p:nvSpPr>
          <p:cNvPr id="208" name="539"/>
          <p:cNvSpPr txBox="1"/>
          <p:nvPr/>
        </p:nvSpPr>
        <p:spPr>
          <a:xfrm>
            <a:off x="10369061" y="5372805"/>
            <a:ext cx="622707" cy="4613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vl1pPr>
          </a:lstStyle>
          <a:p>
            <a:pPr/>
            <a:r>
              <a:t>539</a:t>
            </a:r>
          </a:p>
        </p:txBody>
      </p:sp>
      <p:sp>
        <p:nvSpPr>
          <p:cNvPr id="209" name="Line"/>
          <p:cNvSpPr/>
          <p:nvPr/>
        </p:nvSpPr>
        <p:spPr>
          <a:xfrm>
            <a:off x="11275365" y="3457489"/>
            <a:ext cx="1" cy="461366"/>
          </a:xfrm>
          <a:prstGeom prst="line">
            <a:avLst/>
          </a:prstGeom>
          <a:ln w="25400">
            <a:solidFill>
              <a:srgbClr val="FFFFFF"/>
            </a:solidFill>
            <a:miter lim="400000"/>
          </a:ln>
        </p:spPr>
        <p:txBody>
          <a:bodyPr lIns="50800" tIns="50800" rIns="50800" bIns="50800" anchor="ctr"/>
          <a:lstStyle/>
          <a:p>
            <a:pPr algn="l" defTabSz="457200">
              <a:defRPr b="0" sz="1200">
                <a:solidFill>
                  <a:srgbClr val="000000"/>
                </a:solidFill>
                <a:latin typeface="Helvetica"/>
                <a:ea typeface="Helvetica"/>
                <a:cs typeface="Helvetica"/>
                <a:sym typeface="Helvetica"/>
              </a:defRPr>
            </a:pPr>
          </a:p>
        </p:txBody>
      </p:sp>
      <p:sp>
        <p:nvSpPr>
          <p:cNvPr id="210" name="605 BC…"/>
          <p:cNvSpPr txBox="1"/>
          <p:nvPr/>
        </p:nvSpPr>
        <p:spPr>
          <a:xfrm>
            <a:off x="114744" y="6731543"/>
            <a:ext cx="1784351" cy="131368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sz="2000"/>
            </a:pPr>
            <a:r>
              <a:t>605 BC</a:t>
            </a:r>
          </a:p>
          <a:p>
            <a:pPr>
              <a:defRPr b="0" sz="2000"/>
            </a:pPr>
            <a:r>
              <a:t>Daniel refuses</a:t>
            </a:r>
          </a:p>
          <a:p>
            <a:pPr>
              <a:defRPr b="0" sz="2000"/>
            </a:pPr>
            <a:r>
              <a:t>delicacies</a:t>
            </a:r>
          </a:p>
          <a:p>
            <a:pPr>
              <a:defRPr b="0" sz="2000"/>
            </a:pPr>
            <a:r>
              <a:t>(Ch 1)</a:t>
            </a:r>
          </a:p>
        </p:txBody>
      </p:sp>
      <p:sp>
        <p:nvSpPr>
          <p:cNvPr id="211" name="587 BC…"/>
          <p:cNvSpPr txBox="1"/>
          <p:nvPr/>
        </p:nvSpPr>
        <p:spPr>
          <a:xfrm>
            <a:off x="2782455" y="7290921"/>
            <a:ext cx="1779779" cy="131368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sz="2000"/>
            </a:pPr>
            <a:r>
              <a:t>587 BC</a:t>
            </a:r>
          </a:p>
          <a:p>
            <a:pPr>
              <a:defRPr b="0" sz="2000"/>
            </a:pPr>
            <a:r>
              <a:t>Golden Image</a:t>
            </a:r>
          </a:p>
          <a:p>
            <a:pPr>
              <a:defRPr b="0" sz="2000"/>
            </a:pPr>
            <a:r>
              <a:t>Fiery Furnace</a:t>
            </a:r>
          </a:p>
          <a:p>
            <a:pPr>
              <a:defRPr b="0" sz="2000"/>
            </a:pPr>
            <a:r>
              <a:t>(Ch 3)</a:t>
            </a:r>
          </a:p>
        </p:txBody>
      </p:sp>
      <p:sp>
        <p:nvSpPr>
          <p:cNvPr id="212" name="538-534 BC…"/>
          <p:cNvSpPr txBox="1"/>
          <p:nvPr/>
        </p:nvSpPr>
        <p:spPr>
          <a:xfrm>
            <a:off x="10609253" y="7003938"/>
            <a:ext cx="1559053" cy="100888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sz="2000"/>
            </a:pPr>
            <a:r>
              <a:t>538-534 BC</a:t>
            </a:r>
          </a:p>
          <a:p>
            <a:pPr>
              <a:defRPr b="0" sz="2000"/>
            </a:pPr>
            <a:r>
              <a:t>Lion’s Den</a:t>
            </a:r>
          </a:p>
          <a:p>
            <a:pPr>
              <a:defRPr b="0" sz="2000"/>
            </a:pPr>
            <a:r>
              <a:t>(Ch 6)</a:t>
            </a:r>
          </a:p>
        </p:txBody>
      </p:sp>
      <p:sp>
        <p:nvSpPr>
          <p:cNvPr id="213" name="603 BC…"/>
          <p:cNvSpPr txBox="1"/>
          <p:nvPr/>
        </p:nvSpPr>
        <p:spPr>
          <a:xfrm>
            <a:off x="918636" y="8132934"/>
            <a:ext cx="1619759" cy="100888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sz="2000"/>
            </a:pPr>
            <a:r>
              <a:t>603 BC</a:t>
            </a:r>
          </a:p>
          <a:p>
            <a:pPr>
              <a:defRPr b="0" sz="2000"/>
            </a:pPr>
            <a:r>
              <a:t>Great Statue</a:t>
            </a:r>
          </a:p>
          <a:p>
            <a:pPr>
              <a:defRPr b="0" sz="2000"/>
            </a:pPr>
            <a:r>
              <a:t>(Ch 2)</a:t>
            </a:r>
          </a:p>
        </p:txBody>
      </p:sp>
      <p:sp>
        <p:nvSpPr>
          <p:cNvPr id="214" name="571-562 BC…"/>
          <p:cNvSpPr txBox="1"/>
          <p:nvPr/>
        </p:nvSpPr>
        <p:spPr>
          <a:xfrm>
            <a:off x="4806292" y="7824638"/>
            <a:ext cx="2282445" cy="131368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sz="2000"/>
            </a:pPr>
            <a:r>
              <a:t>571-562 BC</a:t>
            </a:r>
          </a:p>
          <a:p>
            <a:pPr>
              <a:defRPr b="0" sz="2000"/>
            </a:pPr>
            <a:r>
              <a:t>Nebuchadnezzar’s</a:t>
            </a:r>
          </a:p>
          <a:p>
            <a:pPr>
              <a:defRPr b="0" sz="2000"/>
            </a:pPr>
            <a:r>
              <a:t>judgment</a:t>
            </a:r>
          </a:p>
          <a:p>
            <a:pPr>
              <a:defRPr b="0" sz="2000"/>
            </a:pPr>
            <a:r>
              <a:t>(Ch 4)</a:t>
            </a:r>
          </a:p>
        </p:txBody>
      </p:sp>
      <p:sp>
        <p:nvSpPr>
          <p:cNvPr id="215" name="539 BC…"/>
          <p:cNvSpPr txBox="1"/>
          <p:nvPr/>
        </p:nvSpPr>
        <p:spPr>
          <a:xfrm>
            <a:off x="9465350" y="8075360"/>
            <a:ext cx="1883157" cy="13136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sz="2000"/>
            </a:pPr>
            <a:r>
              <a:t>539 BC</a:t>
            </a:r>
          </a:p>
          <a:p>
            <a:pPr>
              <a:defRPr b="0" sz="2000"/>
            </a:pPr>
            <a:r>
              <a:t>Writing on Wall</a:t>
            </a:r>
          </a:p>
          <a:p>
            <a:pPr>
              <a:defRPr b="0" sz="2000"/>
            </a:pPr>
            <a:r>
              <a:t>70 Weeks</a:t>
            </a:r>
          </a:p>
          <a:p>
            <a:pPr>
              <a:defRPr b="0" sz="2000"/>
            </a:pPr>
            <a:r>
              <a:t>(Ch 5, 9)</a:t>
            </a:r>
          </a:p>
        </p:txBody>
      </p:sp>
      <p:sp>
        <p:nvSpPr>
          <p:cNvPr id="216" name="553 BC…"/>
          <p:cNvSpPr txBox="1"/>
          <p:nvPr/>
        </p:nvSpPr>
        <p:spPr>
          <a:xfrm>
            <a:off x="6264991" y="6194238"/>
            <a:ext cx="1972565" cy="161848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sz="2000"/>
            </a:pPr>
            <a:r>
              <a:t>553 BC</a:t>
            </a:r>
          </a:p>
          <a:p>
            <a:pPr>
              <a:defRPr b="0" sz="2000"/>
            </a:pPr>
            <a:r>
              <a:t>Four Beasts</a:t>
            </a:r>
          </a:p>
          <a:p>
            <a:pPr>
              <a:defRPr b="0" sz="2000"/>
            </a:pPr>
            <a:r>
              <a:t>Little Horn</a:t>
            </a:r>
          </a:p>
          <a:p>
            <a:pPr>
              <a:defRPr b="0" sz="2000"/>
            </a:pPr>
            <a:r>
              <a:t>Ancient of Days</a:t>
            </a:r>
          </a:p>
          <a:p>
            <a:pPr>
              <a:defRPr b="0" sz="2000"/>
            </a:pPr>
            <a:r>
              <a:t>(Ch 7)</a:t>
            </a:r>
          </a:p>
        </p:txBody>
      </p:sp>
      <p:sp>
        <p:nvSpPr>
          <p:cNvPr id="217" name="551 BC…"/>
          <p:cNvSpPr txBox="1"/>
          <p:nvPr/>
        </p:nvSpPr>
        <p:spPr>
          <a:xfrm>
            <a:off x="7206611" y="7986310"/>
            <a:ext cx="1568197" cy="100888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sz="2000"/>
            </a:pPr>
            <a:r>
              <a:t>551 BC</a:t>
            </a:r>
          </a:p>
          <a:p>
            <a:pPr>
              <a:defRPr b="0" sz="2000"/>
            </a:pPr>
            <a:r>
              <a:t>Ram &amp; Goat</a:t>
            </a:r>
          </a:p>
          <a:p>
            <a:pPr>
              <a:defRPr b="0" sz="2000"/>
            </a:pPr>
            <a:r>
              <a:t>(Ch 8)</a:t>
            </a:r>
          </a:p>
        </p:txBody>
      </p:sp>
      <p:sp>
        <p:nvSpPr>
          <p:cNvPr id="218" name="~534…"/>
          <p:cNvSpPr txBox="1"/>
          <p:nvPr/>
        </p:nvSpPr>
        <p:spPr>
          <a:xfrm>
            <a:off x="11270043" y="8062660"/>
            <a:ext cx="1620013" cy="13136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sz="2000"/>
            </a:pPr>
            <a:r>
              <a:t>~534 </a:t>
            </a:r>
          </a:p>
          <a:p>
            <a:pPr>
              <a:defRPr b="0" sz="2000"/>
            </a:pPr>
            <a:r>
              <a:t>Kings N/S</a:t>
            </a:r>
          </a:p>
          <a:p>
            <a:pPr>
              <a:defRPr b="0" sz="2000"/>
            </a:pPr>
            <a:r>
              <a:t>Time of End </a:t>
            </a:r>
          </a:p>
          <a:p>
            <a:pPr>
              <a:defRPr b="0" sz="2000"/>
            </a:pPr>
            <a:r>
              <a:t>(Ch 10-12)</a:t>
            </a:r>
          </a:p>
        </p:txBody>
      </p:sp>
      <p:sp>
        <p:nvSpPr>
          <p:cNvPr id="219" name="Line"/>
          <p:cNvSpPr/>
          <p:nvPr/>
        </p:nvSpPr>
        <p:spPr>
          <a:xfrm flipH="1">
            <a:off x="1538205" y="5125466"/>
            <a:ext cx="1" cy="912293"/>
          </a:xfrm>
          <a:prstGeom prst="line">
            <a:avLst/>
          </a:prstGeom>
          <a:ln w="25400">
            <a:solidFill>
              <a:srgbClr val="FFFFFF"/>
            </a:solidFill>
            <a:miter lim="400000"/>
          </a:ln>
        </p:spPr>
        <p:txBody>
          <a:bodyPr lIns="50800" tIns="50800" rIns="50800" bIns="50800" anchor="ctr"/>
          <a:lstStyle/>
          <a:p>
            <a:pPr algn="l" defTabSz="457200">
              <a:defRPr b="0" sz="1200">
                <a:solidFill>
                  <a:srgbClr val="000000"/>
                </a:solidFill>
                <a:latin typeface="Helvetica"/>
                <a:ea typeface="Helvetica"/>
                <a:cs typeface="Helvetica"/>
                <a:sym typeface="Helvetica"/>
              </a:defRPr>
            </a:pPr>
          </a:p>
        </p:txBody>
      </p:sp>
      <p:sp>
        <p:nvSpPr>
          <p:cNvPr id="220" name="Line"/>
          <p:cNvSpPr/>
          <p:nvPr/>
        </p:nvSpPr>
        <p:spPr>
          <a:xfrm>
            <a:off x="6825100" y="5119004"/>
            <a:ext cx="1" cy="968968"/>
          </a:xfrm>
          <a:prstGeom prst="line">
            <a:avLst/>
          </a:prstGeom>
          <a:ln w="25400">
            <a:solidFill>
              <a:srgbClr val="FFFFFF"/>
            </a:solidFill>
            <a:miter lim="400000"/>
          </a:ln>
        </p:spPr>
        <p:txBody>
          <a:bodyPr lIns="50800" tIns="50800" rIns="50800" bIns="50800" anchor="ctr"/>
          <a:lstStyle/>
          <a:p>
            <a:pPr algn="l" defTabSz="457200">
              <a:defRPr b="0" sz="1200">
                <a:solidFill>
                  <a:srgbClr val="000000"/>
                </a:solidFill>
                <a:latin typeface="Helvetica"/>
                <a:ea typeface="Helvetica"/>
                <a:cs typeface="Helvetica"/>
                <a:sym typeface="Helvetica"/>
              </a:defRPr>
            </a:pPr>
          </a:p>
        </p:txBody>
      </p:sp>
      <p:sp>
        <p:nvSpPr>
          <p:cNvPr id="221" name="Line"/>
          <p:cNvSpPr/>
          <p:nvPr/>
        </p:nvSpPr>
        <p:spPr>
          <a:xfrm>
            <a:off x="1512007" y="5931623"/>
            <a:ext cx="5328333" cy="1"/>
          </a:xfrm>
          <a:prstGeom prst="line">
            <a:avLst/>
          </a:prstGeom>
          <a:ln w="25400">
            <a:solidFill>
              <a:srgbClr val="FFFFFF"/>
            </a:solidFill>
            <a:miter lim="400000"/>
            <a:headEnd type="arrow"/>
            <a:tailEnd type="arrow"/>
          </a:ln>
        </p:spPr>
        <p:txBody>
          <a:bodyPr lIns="50800" tIns="50800" rIns="50800" bIns="50800" anchor="ctr"/>
          <a:lstStyle/>
          <a:p>
            <a:pPr>
              <a:defRPr b="0" sz="2200">
                <a:latin typeface="+mn-lt"/>
                <a:ea typeface="+mn-ea"/>
                <a:cs typeface="+mn-cs"/>
                <a:sym typeface="Helvetica Neue Medium"/>
              </a:defRPr>
            </a:pPr>
          </a:p>
        </p:txBody>
      </p:sp>
      <p:sp>
        <p:nvSpPr>
          <p:cNvPr id="222" name="Ezekiel"/>
          <p:cNvSpPr txBox="1"/>
          <p:nvPr/>
        </p:nvSpPr>
        <p:spPr>
          <a:xfrm>
            <a:off x="3642316" y="5891110"/>
            <a:ext cx="1067715" cy="4613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vl1pPr>
          </a:lstStyle>
          <a:p>
            <a:pPr/>
            <a:r>
              <a:t>Ezekiel</a:t>
            </a:r>
          </a:p>
        </p:txBody>
      </p:sp>
      <p:sp>
        <p:nvSpPr>
          <p:cNvPr id="223" name="Line"/>
          <p:cNvSpPr/>
          <p:nvPr/>
        </p:nvSpPr>
        <p:spPr>
          <a:xfrm>
            <a:off x="4218824" y="2618653"/>
            <a:ext cx="1" cy="474290"/>
          </a:xfrm>
          <a:prstGeom prst="line">
            <a:avLst/>
          </a:prstGeom>
          <a:ln w="25400">
            <a:solidFill>
              <a:srgbClr val="FFFFFF"/>
            </a:solidFill>
            <a:miter lim="400000"/>
          </a:ln>
        </p:spPr>
        <p:txBody>
          <a:bodyPr lIns="50800" tIns="50800" rIns="50800" bIns="50800" anchor="ctr"/>
          <a:lstStyle/>
          <a:p>
            <a:pPr algn="l" defTabSz="457200">
              <a:defRPr b="0" sz="1200">
                <a:solidFill>
                  <a:srgbClr val="000000"/>
                </a:solidFill>
                <a:latin typeface="Helvetica"/>
                <a:ea typeface="Helvetica"/>
                <a:cs typeface="Helvetica"/>
                <a:sym typeface="Helvetica"/>
              </a:defRPr>
            </a:pPr>
          </a:p>
        </p:txBody>
      </p:sp>
      <p:sp>
        <p:nvSpPr>
          <p:cNvPr id="224" name="Line"/>
          <p:cNvSpPr/>
          <p:nvPr/>
        </p:nvSpPr>
        <p:spPr>
          <a:xfrm>
            <a:off x="531777" y="2958439"/>
            <a:ext cx="3702287" cy="1"/>
          </a:xfrm>
          <a:prstGeom prst="line">
            <a:avLst/>
          </a:prstGeom>
          <a:ln w="25400">
            <a:solidFill>
              <a:srgbClr val="FFFFFF"/>
            </a:solidFill>
            <a:miter lim="400000"/>
            <a:tailEnd type="arrow"/>
          </a:ln>
        </p:spPr>
        <p:txBody>
          <a:bodyPr lIns="50800" tIns="50800" rIns="50800" bIns="50800" anchor="ctr"/>
          <a:lstStyle/>
          <a:p>
            <a:pPr>
              <a:defRPr b="0" sz="2200">
                <a:latin typeface="+mn-lt"/>
                <a:ea typeface="+mn-ea"/>
                <a:cs typeface="+mn-cs"/>
                <a:sym typeface="Helvetica Neue Medium"/>
              </a:defRPr>
            </a:pPr>
          </a:p>
        </p:txBody>
      </p:sp>
      <p:sp>
        <p:nvSpPr>
          <p:cNvPr id="225" name="Jeremiah"/>
          <p:cNvSpPr txBox="1"/>
          <p:nvPr/>
        </p:nvSpPr>
        <p:spPr>
          <a:xfrm>
            <a:off x="1504000" y="2557021"/>
            <a:ext cx="1356665" cy="4613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vl1pPr>
          </a:lstStyle>
          <a:p>
            <a:pPr/>
            <a:r>
              <a:t>Jeremiah</a:t>
            </a:r>
          </a:p>
        </p:txBody>
      </p:sp>
      <p:sp>
        <p:nvSpPr>
          <p:cNvPr id="226" name="Line"/>
          <p:cNvSpPr/>
          <p:nvPr/>
        </p:nvSpPr>
        <p:spPr>
          <a:xfrm>
            <a:off x="3672343" y="4962518"/>
            <a:ext cx="1" cy="312974"/>
          </a:xfrm>
          <a:prstGeom prst="line">
            <a:avLst/>
          </a:prstGeom>
          <a:ln w="25400">
            <a:solidFill>
              <a:srgbClr val="FFFFFF"/>
            </a:solidFill>
            <a:miter lim="400000"/>
          </a:ln>
        </p:spPr>
        <p:txBody>
          <a:bodyPr lIns="50800" tIns="50800" rIns="50800" bIns="50800" anchor="ctr"/>
          <a:lstStyle/>
          <a:p>
            <a:pPr algn="l" defTabSz="457200">
              <a:defRPr b="0" sz="1200">
                <a:solidFill>
                  <a:srgbClr val="000000"/>
                </a:solidFill>
                <a:latin typeface="Helvetica"/>
                <a:ea typeface="Helvetica"/>
                <a:cs typeface="Helvetica"/>
                <a:sym typeface="Helvetica"/>
              </a:defRPr>
            </a:pPr>
          </a:p>
        </p:txBody>
      </p:sp>
      <p:sp>
        <p:nvSpPr>
          <p:cNvPr id="227" name="586"/>
          <p:cNvSpPr txBox="1"/>
          <p:nvPr/>
        </p:nvSpPr>
        <p:spPr>
          <a:xfrm>
            <a:off x="3360990" y="5239435"/>
            <a:ext cx="622708" cy="4613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vl1pPr>
          </a:lstStyle>
          <a:p>
            <a:pPr/>
            <a:r>
              <a:t>586</a:t>
            </a:r>
          </a:p>
        </p:txBody>
      </p:sp>
      <p:sp>
        <p:nvSpPr>
          <p:cNvPr id="228" name="585 BC…"/>
          <p:cNvSpPr txBox="1"/>
          <p:nvPr/>
        </p:nvSpPr>
        <p:spPr>
          <a:xfrm>
            <a:off x="3175156" y="6410321"/>
            <a:ext cx="1332485" cy="70408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sz="2000"/>
            </a:pPr>
            <a:r>
              <a:t>585 BC</a:t>
            </a:r>
          </a:p>
          <a:p>
            <a:pPr>
              <a:defRPr b="0" sz="2000"/>
            </a:pPr>
            <a:r>
              <a:t>Fall of Tyre</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0" name="Daniel Exiled to Babylon…"/>
          <p:cNvSpPr txBox="1"/>
          <p:nvPr>
            <p:ph type="title"/>
          </p:nvPr>
        </p:nvSpPr>
        <p:spPr>
          <a:prstGeom prst="rect">
            <a:avLst/>
          </a:prstGeom>
        </p:spPr>
        <p:txBody>
          <a:bodyPr/>
          <a:lstStyle/>
          <a:p>
            <a:pPr defTabSz="490727">
              <a:defRPr sz="6719"/>
            </a:pPr>
            <a:r>
              <a:t>Daniel Exiled to Babylon</a:t>
            </a:r>
          </a:p>
          <a:p>
            <a:pPr defTabSz="490727">
              <a:defRPr sz="6719"/>
            </a:pPr>
            <a:r>
              <a:t>Daniel 1 </a:t>
            </a:r>
          </a:p>
        </p:txBody>
      </p:sp>
      <p:sp>
        <p:nvSpPr>
          <p:cNvPr id="231" name="606-605 BC Third Year of Jehoiakim (607-598), son of Josiah…"/>
          <p:cNvSpPr txBox="1"/>
          <p:nvPr>
            <p:ph type="body" sz="half" idx="1"/>
          </p:nvPr>
        </p:nvSpPr>
        <p:spPr>
          <a:xfrm>
            <a:off x="952500" y="2590800"/>
            <a:ext cx="11099800" cy="3554863"/>
          </a:xfrm>
          <a:prstGeom prst="rect">
            <a:avLst/>
          </a:prstGeom>
        </p:spPr>
        <p:txBody>
          <a:bodyPr/>
          <a:lstStyle/>
          <a:p>
            <a:pPr/>
            <a:r>
              <a:t>606-605 BC Third Year of Jehoiakim (607-598), son of Josiah</a:t>
            </a:r>
          </a:p>
          <a:p>
            <a:pPr/>
            <a:r>
              <a:t>Nebuchadnezzar II </a:t>
            </a:r>
            <a:r>
              <a:rPr i="1"/>
              <a:t>“A lion .. destroyer of nations”</a:t>
            </a:r>
            <a:r>
              <a:t> Jeremiah 4:7</a:t>
            </a:r>
          </a:p>
          <a:p>
            <a:pPr/>
            <a:r>
              <a:rPr i="1"/>
              <a:t>“But Daniel resolved that he would not defile himself..”</a:t>
            </a:r>
            <a:r>
              <a:t> (v 8)</a:t>
            </a:r>
          </a:p>
        </p:txBody>
      </p:sp>
      <p:pic>
        <p:nvPicPr>
          <p:cNvPr id="232" name="724.jpg" descr="724.jpg"/>
          <p:cNvPicPr>
            <a:picLocks noChangeAspect="1"/>
          </p:cNvPicPr>
          <p:nvPr/>
        </p:nvPicPr>
        <p:blipFill>
          <a:blip r:embed="rId3">
            <a:extLst/>
          </a:blip>
          <a:stretch>
            <a:fillRect/>
          </a:stretch>
        </p:blipFill>
        <p:spPr>
          <a:xfrm>
            <a:off x="3327400" y="6042453"/>
            <a:ext cx="6350000" cy="3187701"/>
          </a:xfrm>
          <a:prstGeom prst="rect">
            <a:avLst/>
          </a:prstGeom>
          <a:ln w="12700">
            <a:miter lim="400000"/>
          </a:ln>
        </p:spPr>
      </p:pic>
      <p:sp>
        <p:nvSpPr>
          <p:cNvPr id="233" name="Lion of Babylon, Ishtar Gate"/>
          <p:cNvSpPr txBox="1"/>
          <p:nvPr/>
        </p:nvSpPr>
        <p:spPr>
          <a:xfrm>
            <a:off x="4542840" y="9228040"/>
            <a:ext cx="3919120" cy="4613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vl1pPr>
          </a:lstStyle>
          <a:p>
            <a:pPr/>
            <a:r>
              <a:t>Lion of Babylon, Ishtar Gate</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7" name="Chiasmus of Daniel 2 - 7"/>
          <p:cNvSpPr txBox="1"/>
          <p:nvPr>
            <p:ph type="title"/>
          </p:nvPr>
        </p:nvSpPr>
        <p:spPr>
          <a:prstGeom prst="rect">
            <a:avLst/>
          </a:prstGeom>
        </p:spPr>
        <p:txBody>
          <a:bodyPr/>
          <a:lstStyle/>
          <a:p>
            <a:pPr/>
            <a:r>
              <a:t>Chiasmus of Daniel 2 - 7</a:t>
            </a:r>
          </a:p>
        </p:txBody>
      </p:sp>
      <p:sp>
        <p:nvSpPr>
          <p:cNvPr id="238" name="A : Dream of four kingdoms replaced by a fifth (Ch 2)…"/>
          <p:cNvSpPr txBox="1"/>
          <p:nvPr>
            <p:ph type="body" idx="1"/>
          </p:nvPr>
        </p:nvSpPr>
        <p:spPr>
          <a:xfrm>
            <a:off x="952500" y="2830539"/>
            <a:ext cx="11099800" cy="6286501"/>
          </a:xfrm>
          <a:prstGeom prst="rect">
            <a:avLst/>
          </a:prstGeom>
        </p:spPr>
        <p:txBody>
          <a:bodyPr/>
          <a:lstStyle/>
          <a:p>
            <a:pPr marL="413384" indent="-413384" defTabSz="543305">
              <a:spcBef>
                <a:spcPts val="3900"/>
              </a:spcBef>
              <a:defRPr sz="2976"/>
            </a:pPr>
            <a:r>
              <a:t>A : Dream of four kingdoms replaced by a fifth (Ch 2)</a:t>
            </a:r>
          </a:p>
          <a:p>
            <a:pPr lvl="1" marL="826769" indent="-413384" defTabSz="543305">
              <a:spcBef>
                <a:spcPts val="3900"/>
              </a:spcBef>
              <a:defRPr sz="2976"/>
            </a:pPr>
            <a:r>
              <a:t>B : Daniel’s three friends in fiery furnace (Ch 3)</a:t>
            </a:r>
          </a:p>
          <a:p>
            <a:pPr lvl="2" marL="1240155" indent="-413384" defTabSz="543305">
              <a:spcBef>
                <a:spcPts val="3900"/>
              </a:spcBef>
              <a:defRPr sz="2976"/>
            </a:pPr>
            <a:r>
              <a:t>C : Daniel’s interpretation of dream for Nebuchadnezzar (Ch 4)</a:t>
            </a:r>
          </a:p>
          <a:p>
            <a:pPr lvl="2" marL="1240155" indent="-413384" defTabSz="543305">
              <a:spcBef>
                <a:spcPts val="3900"/>
              </a:spcBef>
              <a:defRPr sz="2976"/>
            </a:pPr>
            <a:r>
              <a:t>C : Daniel’s interpretation of handwriting on wall for Belshazzar (Ch 5)</a:t>
            </a:r>
          </a:p>
          <a:p>
            <a:pPr lvl="1" marL="826769" indent="-413384" defTabSz="543305">
              <a:spcBef>
                <a:spcPts val="3900"/>
              </a:spcBef>
              <a:defRPr sz="2976"/>
            </a:pPr>
            <a:r>
              <a:t>B : Daniel in the Lion’s Den (Ch 6)</a:t>
            </a:r>
          </a:p>
          <a:p>
            <a:pPr marL="413384" indent="-413384" defTabSz="543305">
              <a:spcBef>
                <a:spcPts val="3900"/>
              </a:spcBef>
              <a:defRPr sz="2976"/>
            </a:pPr>
            <a:r>
              <a:t>A : Vision of four kingdoms replaced by a fifth (Ch 7)</a:t>
            </a:r>
          </a:p>
        </p:txBody>
      </p:sp>
      <p:sp>
        <p:nvSpPr>
          <p:cNvPr id="239" name="Daniel 2:4b-7:28 is written in Aramaic not Hebrew"/>
          <p:cNvSpPr txBox="1"/>
          <p:nvPr/>
        </p:nvSpPr>
        <p:spPr>
          <a:xfrm>
            <a:off x="3069285" y="2311814"/>
            <a:ext cx="6866230" cy="4613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vl1pPr>
          </a:lstStyle>
          <a:p>
            <a:pPr/>
            <a:r>
              <a:t>Daniel 2:4b-7:28 is written in Aramaic not Hebrew</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41" name="nebuchadnezzar-statue-4.png" descr="nebuchadnezzar-statue-4.png"/>
          <p:cNvPicPr>
            <a:picLocks noChangeAspect="1"/>
          </p:cNvPicPr>
          <p:nvPr/>
        </p:nvPicPr>
        <p:blipFill>
          <a:blip r:embed="rId3">
            <a:extLst/>
          </a:blip>
          <a:stretch>
            <a:fillRect/>
          </a:stretch>
        </p:blipFill>
        <p:spPr>
          <a:xfrm>
            <a:off x="9240140" y="-1"/>
            <a:ext cx="3716336" cy="9753601"/>
          </a:xfrm>
          <a:prstGeom prst="rect">
            <a:avLst/>
          </a:prstGeom>
          <a:ln w="12700">
            <a:miter lim="400000"/>
          </a:ln>
        </p:spPr>
      </p:pic>
      <p:sp>
        <p:nvSpPr>
          <p:cNvPr id="242" name="Nebuchadnezzar’s Dream…"/>
          <p:cNvSpPr txBox="1"/>
          <p:nvPr>
            <p:ph type="title"/>
          </p:nvPr>
        </p:nvSpPr>
        <p:spPr>
          <a:xfrm>
            <a:off x="805061" y="254000"/>
            <a:ext cx="7186267" cy="2159000"/>
          </a:xfrm>
          <a:prstGeom prst="rect">
            <a:avLst/>
          </a:prstGeom>
        </p:spPr>
        <p:txBody>
          <a:bodyPr/>
          <a:lstStyle/>
          <a:p>
            <a:pPr defTabSz="391414">
              <a:defRPr sz="5360"/>
            </a:pPr>
            <a:r>
              <a:t>Nebuchadnezzar’s Dream</a:t>
            </a:r>
          </a:p>
          <a:p>
            <a:pPr defTabSz="391414">
              <a:defRPr sz="5360"/>
            </a:pPr>
            <a:r>
              <a:t>Daniel 2</a:t>
            </a:r>
          </a:p>
        </p:txBody>
      </p:sp>
      <p:sp>
        <p:nvSpPr>
          <p:cNvPr id="243" name="As with Joseph, God reveals to Daniel the meaning of the king’s dreams.…"/>
          <p:cNvSpPr txBox="1"/>
          <p:nvPr>
            <p:ph type="body" sz="half" idx="1"/>
          </p:nvPr>
        </p:nvSpPr>
        <p:spPr>
          <a:xfrm>
            <a:off x="952500" y="2590800"/>
            <a:ext cx="7186266" cy="6286500"/>
          </a:xfrm>
          <a:prstGeom prst="rect">
            <a:avLst/>
          </a:prstGeom>
        </p:spPr>
        <p:txBody>
          <a:bodyPr/>
          <a:lstStyle/>
          <a:p>
            <a:pPr marL="377825" indent="-377825" defTabSz="496570">
              <a:spcBef>
                <a:spcPts val="3500"/>
              </a:spcBef>
              <a:defRPr sz="2720"/>
            </a:pPr>
            <a:r>
              <a:t>As with Joseph, God reveals to Daniel the meaning of the king’s dreams.</a:t>
            </a:r>
          </a:p>
          <a:p>
            <a:pPr marL="377825" indent="-377825" defTabSz="496570">
              <a:spcBef>
                <a:spcPts val="3500"/>
              </a:spcBef>
              <a:defRPr sz="2720"/>
            </a:pPr>
            <a:r>
              <a:t>Dream foretells of five kingdoms</a:t>
            </a:r>
          </a:p>
          <a:p>
            <a:pPr lvl="1" marL="572135" indent="-194310" defTabSz="496570">
              <a:spcBef>
                <a:spcPts val="3500"/>
              </a:spcBef>
              <a:buSzPct val="100000"/>
              <a:buAutoNum type="arabicPeriod" startAt="1"/>
              <a:defRPr sz="2720"/>
            </a:pPr>
            <a:r>
              <a:t> Babylon (Nebuchadnezzar Daniel 2:37,38) </a:t>
            </a:r>
          </a:p>
          <a:p>
            <a:pPr lvl="1" marL="572135" indent="-194310" defTabSz="496570">
              <a:spcBef>
                <a:spcPts val="3500"/>
              </a:spcBef>
              <a:buSzPct val="100000"/>
              <a:buAutoNum type="arabicPeriod" startAt="1"/>
              <a:defRPr sz="2720"/>
            </a:pPr>
            <a:r>
              <a:t> Media / Persia</a:t>
            </a:r>
          </a:p>
          <a:p>
            <a:pPr lvl="1" marL="572135" indent="-194310" defTabSz="496570">
              <a:spcBef>
                <a:spcPts val="3500"/>
              </a:spcBef>
              <a:buSzPct val="100000"/>
              <a:buAutoNum type="arabicPeriod" startAt="1"/>
              <a:defRPr sz="2720"/>
            </a:pPr>
            <a:r>
              <a:t> Greece</a:t>
            </a:r>
          </a:p>
          <a:p>
            <a:pPr lvl="1" marL="572135" indent="-194310" defTabSz="496570">
              <a:spcBef>
                <a:spcPts val="3500"/>
              </a:spcBef>
              <a:buSzPct val="100000"/>
              <a:buAutoNum type="arabicPeriod" startAt="1"/>
              <a:defRPr sz="2720"/>
            </a:pPr>
            <a:r>
              <a:t> Rome (which becomes divided)</a:t>
            </a:r>
          </a:p>
          <a:p>
            <a:pPr lvl="1" marL="572135" indent="-194310" defTabSz="496570">
              <a:spcBef>
                <a:spcPts val="3500"/>
              </a:spcBef>
              <a:buSzPct val="100000"/>
              <a:buAutoNum type="arabicPeriod" startAt="1"/>
              <a:defRPr sz="2720"/>
            </a:pPr>
            <a:r>
              <a:t> Millennial / Eternal Kingdom</a:t>
            </a:r>
          </a:p>
        </p:txBody>
      </p:sp>
      <p:sp>
        <p:nvSpPr>
          <p:cNvPr id="244" name="GOLD…"/>
          <p:cNvSpPr txBox="1"/>
          <p:nvPr/>
        </p:nvSpPr>
        <p:spPr>
          <a:xfrm>
            <a:off x="8010093" y="538937"/>
            <a:ext cx="2501494" cy="11979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solidFill>
                  <a:srgbClr val="D4AF37"/>
                </a:solidFill>
              </a:defRPr>
            </a:pPr>
            <a:r>
              <a:t>GOLD</a:t>
            </a:r>
          </a:p>
          <a:p>
            <a:pPr>
              <a:defRPr b="0">
                <a:solidFill>
                  <a:srgbClr val="D4AF37"/>
                </a:solidFill>
              </a:defRPr>
            </a:pPr>
            <a:r>
              <a:t>Nebuchadnezzar</a:t>
            </a:r>
          </a:p>
          <a:p>
            <a:pPr>
              <a:defRPr b="0">
                <a:solidFill>
                  <a:srgbClr val="D4AF37"/>
                </a:solidFill>
              </a:defRPr>
            </a:pPr>
            <a:r>
              <a:t>Babylon</a:t>
            </a:r>
          </a:p>
        </p:txBody>
      </p:sp>
      <p:sp>
        <p:nvSpPr>
          <p:cNvPr id="245" name="SILVER…"/>
          <p:cNvSpPr txBox="1"/>
          <p:nvPr/>
        </p:nvSpPr>
        <p:spPr>
          <a:xfrm>
            <a:off x="8636304" y="2291537"/>
            <a:ext cx="1249072" cy="11979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solidFill>
                  <a:srgbClr val="C0C0C0"/>
                </a:solidFill>
              </a:defRPr>
            </a:pPr>
            <a:r>
              <a:t>SILVER</a:t>
            </a:r>
          </a:p>
          <a:p>
            <a:pPr>
              <a:defRPr b="0">
                <a:solidFill>
                  <a:srgbClr val="C0C0C0"/>
                </a:solidFill>
              </a:defRPr>
            </a:pPr>
            <a:r>
              <a:t>Media</a:t>
            </a:r>
          </a:p>
          <a:p>
            <a:pPr>
              <a:defRPr b="0">
                <a:solidFill>
                  <a:srgbClr val="C0C0C0"/>
                </a:solidFill>
              </a:defRPr>
            </a:pPr>
            <a:r>
              <a:t>Persia</a:t>
            </a:r>
          </a:p>
        </p:txBody>
      </p:sp>
      <p:sp>
        <p:nvSpPr>
          <p:cNvPr id="246" name="Bronze…"/>
          <p:cNvSpPr txBox="1"/>
          <p:nvPr/>
        </p:nvSpPr>
        <p:spPr>
          <a:xfrm>
            <a:off x="8647430" y="4177487"/>
            <a:ext cx="1226821" cy="8296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solidFill>
                  <a:srgbClr val="CD7F32"/>
                </a:solidFill>
              </a:defRPr>
            </a:pPr>
            <a:r>
              <a:t>Bronze</a:t>
            </a:r>
          </a:p>
          <a:p>
            <a:pPr>
              <a:defRPr b="0">
                <a:solidFill>
                  <a:srgbClr val="CD7F32"/>
                </a:solidFill>
              </a:defRPr>
            </a:pPr>
            <a:r>
              <a:t>Greece</a:t>
            </a:r>
          </a:p>
        </p:txBody>
      </p:sp>
      <p:sp>
        <p:nvSpPr>
          <p:cNvPr id="247" name="Iron…"/>
          <p:cNvSpPr txBox="1"/>
          <p:nvPr/>
        </p:nvSpPr>
        <p:spPr>
          <a:xfrm>
            <a:off x="8799982" y="6001206"/>
            <a:ext cx="921716" cy="82966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solidFill>
                  <a:srgbClr val="C0CCCC"/>
                </a:solidFill>
              </a:defRPr>
            </a:pPr>
            <a:r>
              <a:t>Iron</a:t>
            </a:r>
          </a:p>
          <a:p>
            <a:pPr>
              <a:defRPr b="0">
                <a:solidFill>
                  <a:srgbClr val="C0CCCC"/>
                </a:solidFill>
              </a:defRPr>
            </a:pPr>
            <a:r>
              <a:t>Rome</a:t>
            </a:r>
          </a:p>
        </p:txBody>
      </p:sp>
      <p:sp>
        <p:nvSpPr>
          <p:cNvPr id="248" name="Iron &amp; Clay"/>
          <p:cNvSpPr txBox="1"/>
          <p:nvPr/>
        </p:nvSpPr>
        <p:spPr>
          <a:xfrm>
            <a:off x="8334552" y="8639150"/>
            <a:ext cx="1700176" cy="46105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solidFill>
                  <a:srgbClr val="C0CCCC"/>
                </a:solidFill>
              </a:defRPr>
            </a:pPr>
            <a:r>
              <a:t>Iron &amp; </a:t>
            </a:r>
            <a:r>
              <a:rPr>
                <a:solidFill>
                  <a:srgbClr val="929292"/>
                </a:solidFill>
              </a:rPr>
              <a:t>Clay</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